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9" r:id="rId4"/>
  </p:sldMasterIdLst>
  <p:notesMasterIdLst>
    <p:notesMasterId r:id="rId17"/>
  </p:notesMasterIdLst>
  <p:handoutMasterIdLst>
    <p:handoutMasterId r:id="rId18"/>
  </p:handoutMasterIdLst>
  <p:sldIdLst>
    <p:sldId id="256" r:id="rId5"/>
    <p:sldId id="17387" r:id="rId6"/>
    <p:sldId id="17388" r:id="rId7"/>
    <p:sldId id="17380" r:id="rId8"/>
    <p:sldId id="17401" r:id="rId9"/>
    <p:sldId id="17392" r:id="rId10"/>
    <p:sldId id="17393" r:id="rId11"/>
    <p:sldId id="17381" r:id="rId12"/>
    <p:sldId id="17389" r:id="rId13"/>
    <p:sldId id="17395" r:id="rId14"/>
    <p:sldId id="17400" r:id="rId15"/>
    <p:sldId id="173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119" userDrawn="1">
          <p15:clr>
            <a:srgbClr val="A4A3A4"/>
          </p15:clr>
        </p15:guide>
        <p15:guide id="8" pos="7514" userDrawn="1">
          <p15:clr>
            <a:srgbClr val="A4A3A4"/>
          </p15:clr>
        </p15:guide>
        <p15:guide id="9" orient="horz" pos="1162" userDrawn="1">
          <p15:clr>
            <a:srgbClr val="A4A3A4"/>
          </p15:clr>
        </p15:guide>
        <p15:guide id="13" pos="3885" userDrawn="1">
          <p15:clr>
            <a:srgbClr val="A4A3A4"/>
          </p15:clr>
        </p15:guide>
        <p15:guide id="14" pos="3795" userDrawn="1">
          <p15:clr>
            <a:srgbClr val="A4A3A4"/>
          </p15:clr>
        </p15:guide>
        <p15:guide id="15" orient="horz" pos="572" userDrawn="1">
          <p15:clr>
            <a:srgbClr val="A4A3A4"/>
          </p15:clr>
        </p15:guide>
        <p15:guide id="16" pos="574" userDrawn="1">
          <p15:clr>
            <a:srgbClr val="A4A3A4"/>
          </p15:clr>
        </p15:guide>
        <p15:guide id="17" orient="horz" pos="527" userDrawn="1">
          <p15:clr>
            <a:srgbClr val="A4A3A4"/>
          </p15:clr>
        </p15:guide>
        <p15:guide id="18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S Balázs (BKK)" initials="KB(" lastIdx="2" clrIdx="0">
    <p:extLst>
      <p:ext uri="{19B8F6BF-5375-455C-9EA6-DF929625EA0E}">
        <p15:presenceInfo xmlns:p15="http://schemas.microsoft.com/office/powerpoint/2012/main" userId="S-1-5-21-1519190791-2827387441-1152613259-21711" providerId="AD"/>
      </p:ext>
    </p:extLst>
  </p:cmAuthor>
  <p:cmAuthor id="2" name="KAPOCSÁN Krisztina (BKK)" initials="KK(" lastIdx="1" clrIdx="1">
    <p:extLst>
      <p:ext uri="{19B8F6BF-5375-455C-9EA6-DF929625EA0E}">
        <p15:presenceInfo xmlns:p15="http://schemas.microsoft.com/office/powerpoint/2012/main" userId="S::kkapocsan@bkk.hu::b1b85d34-063a-46e4-9151-8808745a1e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E5F"/>
    <a:srgbClr val="FF00FF"/>
    <a:srgbClr val="F8AB10"/>
    <a:srgbClr val="FFD400"/>
    <a:srgbClr val="00AEEF"/>
    <a:srgbClr val="FFD800"/>
    <a:srgbClr val="CCCCFF"/>
    <a:srgbClr val="98C421"/>
    <a:srgbClr val="D2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344" autoAdjust="0"/>
  </p:normalViewPr>
  <p:slideViewPr>
    <p:cSldViewPr snapToObjects="1">
      <p:cViewPr varScale="1">
        <p:scale>
          <a:sx n="121" d="100"/>
          <a:sy n="121" d="100"/>
        </p:scale>
        <p:origin x="108" y="222"/>
      </p:cViewPr>
      <p:guideLst>
        <p:guide orient="horz" pos="2160"/>
        <p:guide pos="166"/>
        <p:guide orient="horz" pos="754"/>
        <p:guide pos="3840"/>
        <p:guide orient="horz" pos="119"/>
        <p:guide pos="7514"/>
        <p:guide orient="horz" pos="1162"/>
        <p:guide pos="3885"/>
        <p:guide pos="3795"/>
        <p:guide orient="horz" pos="572"/>
        <p:guide pos="574"/>
        <p:guide orient="horz" pos="527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41112"/>
    </p:cViewPr>
  </p:sorterViewPr>
  <p:notesViewPr>
    <p:cSldViewPr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FA-4FBA-9F7C-3297181CB91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2-47F7-BE25-BFDA3247DA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2. kerület</c:v>
                </c:pt>
                <c:pt idx="1">
                  <c:v>3. kerület</c:v>
                </c:pt>
                <c:pt idx="2">
                  <c:v>Egyéb 4. kerület</c:v>
                </c:pt>
                <c:pt idx="3">
                  <c:v>Megyer</c:v>
                </c:pt>
                <c:pt idx="4">
                  <c:v>13. kerület</c:v>
                </c:pt>
                <c:pt idx="5">
                  <c:v>15. kerület</c:v>
                </c:pt>
                <c:pt idx="6">
                  <c:v>16. kerület</c:v>
                </c:pt>
                <c:pt idx="7">
                  <c:v>Agglomeráció</c:v>
                </c:pt>
              </c:strCache>
            </c:strRef>
          </c:cat>
          <c:val>
            <c:numRef>
              <c:f>Munka1!$B$2:$B$9</c:f>
              <c:numCache>
                <c:formatCode>0%</c:formatCode>
                <c:ptCount val="8"/>
                <c:pt idx="0">
                  <c:v>0.01</c:v>
                </c:pt>
                <c:pt idx="1">
                  <c:v>0.04</c:v>
                </c:pt>
                <c:pt idx="2">
                  <c:v>0.34</c:v>
                </c:pt>
                <c:pt idx="3">
                  <c:v>0.35</c:v>
                </c:pt>
                <c:pt idx="4">
                  <c:v>0.04</c:v>
                </c:pt>
                <c:pt idx="5">
                  <c:v>0.09</c:v>
                </c:pt>
                <c:pt idx="6">
                  <c:v>0.04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A-4FBA-9F7C-3297181CB9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742960"/>
        <c:axId val="623746704"/>
      </c:barChart>
      <c:catAx>
        <c:axId val="62374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23746704"/>
        <c:crosses val="autoZero"/>
        <c:auto val="1"/>
        <c:lblAlgn val="ctr"/>
        <c:lblOffset val="100"/>
        <c:noMultiLvlLbl val="0"/>
      </c:catAx>
      <c:valAx>
        <c:axId val="62374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2374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56C-41E9-A0F9-DC2F3853E8C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9-4520-88D1-4EB35374F0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1 értékelés</c:v>
                </c:pt>
                <c:pt idx="1">
                  <c:v>2 értékelés</c:v>
                </c:pt>
                <c:pt idx="2">
                  <c:v>3 értékelés</c:v>
                </c:pt>
                <c:pt idx="3">
                  <c:v>4 értékelés</c:v>
                </c:pt>
                <c:pt idx="4">
                  <c:v>5 értékelés</c:v>
                </c:pt>
                <c:pt idx="5">
                  <c:v>6 értékelés</c:v>
                </c:pt>
                <c:pt idx="6">
                  <c:v>7 értékelés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0.02</c:v>
                </c:pt>
                <c:pt idx="1">
                  <c:v>0.01</c:v>
                </c:pt>
                <c:pt idx="2">
                  <c:v>0.08</c:v>
                </c:pt>
                <c:pt idx="3">
                  <c:v>0.1</c:v>
                </c:pt>
                <c:pt idx="4">
                  <c:v>0.22</c:v>
                </c:pt>
                <c:pt idx="5">
                  <c:v>7.0000000000000007E-2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5-48CD-BA41-9CF42C99AC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2326559"/>
        <c:axId val="572331967"/>
      </c:barChart>
      <c:catAx>
        <c:axId val="57232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2331967"/>
        <c:crosses val="autoZero"/>
        <c:auto val="1"/>
        <c:lblAlgn val="ctr"/>
        <c:lblOffset val="100"/>
        <c:noMultiLvlLbl val="0"/>
      </c:catAx>
      <c:valAx>
        <c:axId val="57233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232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Személygépkocsi</a:t>
            </a:r>
            <a:r>
              <a:rPr lang="en-US" dirty="0"/>
              <a:t>, </a:t>
            </a:r>
            <a:r>
              <a:rPr lang="en-US" dirty="0" err="1"/>
              <a:t>személygépkocsi</a:t>
            </a:r>
            <a:r>
              <a:rPr lang="en-US" dirty="0"/>
              <a:t> + </a:t>
            </a:r>
            <a:r>
              <a:rPr lang="en-US" dirty="0" err="1"/>
              <a:t>gyalogos</a:t>
            </a:r>
            <a:r>
              <a:rPr lang="hu-HU" dirty="0"/>
              <a:t> (48 fő)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Személygépkocsi, személygépkocsi + gyalogos (48 fő)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79-4705-BA06-0D51A316D855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5C-4CE7-B99A-986A3A9C6A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1 értékelés</c:v>
                </c:pt>
                <c:pt idx="1">
                  <c:v>2 értékelés</c:v>
                </c:pt>
                <c:pt idx="2">
                  <c:v>3 értékelés</c:v>
                </c:pt>
                <c:pt idx="3">
                  <c:v>4 értékelés</c:v>
                </c:pt>
                <c:pt idx="4">
                  <c:v>5 értékelés</c:v>
                </c:pt>
                <c:pt idx="5">
                  <c:v>6 értékelés</c:v>
                </c:pt>
                <c:pt idx="6">
                  <c:v>7 értékelés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0.04</c:v>
                </c:pt>
                <c:pt idx="1">
                  <c:v>0.02</c:v>
                </c:pt>
                <c:pt idx="2">
                  <c:v>0.14000000000000001</c:v>
                </c:pt>
                <c:pt idx="3">
                  <c:v>0.24</c:v>
                </c:pt>
                <c:pt idx="4">
                  <c:v>0.34</c:v>
                </c:pt>
                <c:pt idx="5">
                  <c:v>0.12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79-4705-BA06-0D51A316D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78559471"/>
        <c:axId val="678551151"/>
      </c:barChart>
      <c:catAx>
        <c:axId val="678559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8551151"/>
        <c:crosses val="autoZero"/>
        <c:auto val="1"/>
        <c:lblAlgn val="ctr"/>
        <c:lblOffset val="100"/>
        <c:noMultiLvlLbl val="0"/>
      </c:catAx>
      <c:valAx>
        <c:axId val="678551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8559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Gyalogos (7 fő)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CC-491D-846F-9777038C1E96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54-4884-8EBC-1E37F7EF91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1 értékelés</c:v>
                </c:pt>
                <c:pt idx="1">
                  <c:v>2 értékelés</c:v>
                </c:pt>
                <c:pt idx="2">
                  <c:v>3 értékelés</c:v>
                </c:pt>
                <c:pt idx="3">
                  <c:v>4 értékelés</c:v>
                </c:pt>
                <c:pt idx="4">
                  <c:v>5 értékelés</c:v>
                </c:pt>
                <c:pt idx="5">
                  <c:v>6 értékelés</c:v>
                </c:pt>
                <c:pt idx="6">
                  <c:v>7 értékelés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0.28499999999999998</c:v>
                </c:pt>
                <c:pt idx="4">
                  <c:v>0.43</c:v>
                </c:pt>
                <c:pt idx="5">
                  <c:v>0.14000000000000001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CC-491D-846F-9777038C1E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78177919"/>
        <c:axId val="678184575"/>
      </c:barChart>
      <c:catAx>
        <c:axId val="678177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8184575"/>
        <c:crosses val="autoZero"/>
        <c:auto val="1"/>
        <c:lblAlgn val="ctr"/>
        <c:lblOffset val="100"/>
        <c:noMultiLvlLbl val="0"/>
      </c:catAx>
      <c:valAx>
        <c:axId val="678184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817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Összes válaszadó</c:v>
                </c:pt>
              </c:strCache>
            </c:strRef>
          </c:tx>
          <c:spPr>
            <a:solidFill>
              <a:schemeClr val="accent1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Igen</c:v>
                </c:pt>
              </c:strCache>
            </c:strRef>
          </c:cat>
          <c:val>
            <c:numRef>
              <c:f>Munka1!$B$2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6-4E46-B168-32C8AF33E1E5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Agglomeráció</c:v>
                </c:pt>
              </c:strCache>
            </c:strRef>
          </c:tx>
          <c:spPr>
            <a:solidFill>
              <a:schemeClr val="accent1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Igen</c:v>
                </c:pt>
              </c:strCache>
            </c:strRef>
          </c:cat>
          <c:val>
            <c:numRef>
              <c:f>Munka1!$C$2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6-4E46-B168-32C8AF33E1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6369247"/>
        <c:axId val="1226376319"/>
      </c:barChart>
      <c:catAx>
        <c:axId val="122636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26376319"/>
        <c:crosses val="autoZero"/>
        <c:auto val="1"/>
        <c:lblAlgn val="ctr"/>
        <c:lblOffset val="100"/>
        <c:noMultiLvlLbl val="0"/>
      </c:catAx>
      <c:valAx>
        <c:axId val="122637631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6369247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Személygépkocsi, személygépkocsi + gyalogos (agglomeráció 6 fő)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C-4DFE-A85B-D06CA620476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Igen</c:v>
                </c:pt>
              </c:strCache>
            </c:strRef>
          </c:cat>
          <c:val>
            <c:numRef>
              <c:f>Munka1!$B$2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C-4DFE-A85B-D06CA62047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9403807"/>
        <c:axId val="859405055"/>
      </c:barChart>
      <c:catAx>
        <c:axId val="85940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9405055"/>
        <c:crosses val="autoZero"/>
        <c:auto val="1"/>
        <c:lblAlgn val="ctr"/>
        <c:lblOffset val="100"/>
        <c:noMultiLvlLbl val="0"/>
      </c:catAx>
      <c:valAx>
        <c:axId val="859405055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940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32-4419-9A0E-A2C08DD83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1 értékelés</c:v>
                </c:pt>
                <c:pt idx="1">
                  <c:v>2 értékelés</c:v>
                </c:pt>
                <c:pt idx="2">
                  <c:v>3 értékelés</c:v>
                </c:pt>
                <c:pt idx="3">
                  <c:v>4 értékelés</c:v>
                </c:pt>
                <c:pt idx="4">
                  <c:v>5 értékelés</c:v>
                </c:pt>
                <c:pt idx="5">
                  <c:v>6 értékelés</c:v>
                </c:pt>
                <c:pt idx="6">
                  <c:v>7 értékelés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0.49</c:v>
                </c:pt>
                <c:pt idx="1">
                  <c:v>0.09</c:v>
                </c:pt>
                <c:pt idx="2">
                  <c:v>0.05</c:v>
                </c:pt>
                <c:pt idx="3">
                  <c:v>0.05</c:v>
                </c:pt>
                <c:pt idx="4">
                  <c:v>0.1</c:v>
                </c:pt>
                <c:pt idx="5">
                  <c:v>0.08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4-4729-99A3-5D219D9D9D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9401311"/>
        <c:axId val="859400895"/>
      </c:barChart>
      <c:catAx>
        <c:axId val="8594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9400895"/>
        <c:crosses val="autoZero"/>
        <c:auto val="1"/>
        <c:lblAlgn val="ctr"/>
        <c:lblOffset val="100"/>
        <c:noMultiLvlLbl val="0"/>
      </c:catAx>
      <c:valAx>
        <c:axId val="859400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9401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Összes válaszadó (76 fő)</c:v>
                </c:pt>
              </c:strCache>
            </c:strRef>
          </c:tx>
          <c:spPr>
            <a:solidFill>
              <a:srgbClr val="4C0E5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A1B-463A-98F6-EE7917EB6DA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1B-463A-98F6-EE7917EB6DA9}"/>
              </c:ext>
            </c:extLst>
          </c:dPt>
          <c:dPt>
            <c:idx val="6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07-44C5-8A6F-5F7BCE7D50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1 értékelés</c:v>
                </c:pt>
                <c:pt idx="1">
                  <c:v>2 értékelés</c:v>
                </c:pt>
                <c:pt idx="2">
                  <c:v>3 értékelés</c:v>
                </c:pt>
                <c:pt idx="3">
                  <c:v>4 értékelés</c:v>
                </c:pt>
                <c:pt idx="4">
                  <c:v>5 értékelés</c:v>
                </c:pt>
                <c:pt idx="5">
                  <c:v>6 értékelés</c:v>
                </c:pt>
                <c:pt idx="6">
                  <c:v>7 értékelés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0.21</c:v>
                </c:pt>
                <c:pt idx="1">
                  <c:v>0.08</c:v>
                </c:pt>
                <c:pt idx="2">
                  <c:v>0.11</c:v>
                </c:pt>
                <c:pt idx="3">
                  <c:v>0.22</c:v>
                </c:pt>
                <c:pt idx="4">
                  <c:v>0.22</c:v>
                </c:pt>
                <c:pt idx="5">
                  <c:v>0.11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7-44C5-8A6F-5F7BCE7D50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50470607"/>
        <c:axId val="2050470191"/>
      </c:barChart>
      <c:catAx>
        <c:axId val="2050470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50470191"/>
        <c:crosses val="autoZero"/>
        <c:auto val="1"/>
        <c:lblAlgn val="ctr"/>
        <c:lblOffset val="100"/>
        <c:noMultiLvlLbl val="0"/>
      </c:catAx>
      <c:valAx>
        <c:axId val="2050470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50470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Személygépkocsi, személygépkocsi+gyalogos (48 fő)</c:v>
                </c:pt>
              </c:strCache>
            </c:strRef>
          </c:tx>
          <c:spPr>
            <a:solidFill>
              <a:srgbClr val="4C0E5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89-4C96-90EE-CD36D6289D35}"/>
              </c:ext>
            </c:extLst>
          </c:dPt>
          <c:dPt>
            <c:idx val="6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12F-4148-8F18-7190F4E60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1 értékelés</c:v>
                </c:pt>
                <c:pt idx="1">
                  <c:v>2 értékelés</c:v>
                </c:pt>
                <c:pt idx="2">
                  <c:v>3 értékelés</c:v>
                </c:pt>
                <c:pt idx="3">
                  <c:v>4 értékelés</c:v>
                </c:pt>
                <c:pt idx="4">
                  <c:v>5 értékelés</c:v>
                </c:pt>
                <c:pt idx="5">
                  <c:v>6 értékelés</c:v>
                </c:pt>
                <c:pt idx="6">
                  <c:v>7 értékelés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0.28999999999999998</c:v>
                </c:pt>
                <c:pt idx="1">
                  <c:v>0.04</c:v>
                </c:pt>
                <c:pt idx="2">
                  <c:v>0.15</c:v>
                </c:pt>
                <c:pt idx="3">
                  <c:v>0.27</c:v>
                </c:pt>
                <c:pt idx="4">
                  <c:v>0.12</c:v>
                </c:pt>
                <c:pt idx="5">
                  <c:v>0.11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F-4148-8F18-7190F4E60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17261663"/>
        <c:axId val="1817258751"/>
      </c:barChart>
      <c:catAx>
        <c:axId val="1817261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17258751"/>
        <c:crosses val="autoZero"/>
        <c:auto val="1"/>
        <c:lblAlgn val="ctr"/>
        <c:lblOffset val="100"/>
        <c:noMultiLvlLbl val="0"/>
      </c:catAx>
      <c:valAx>
        <c:axId val="1817258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1726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Gyalogos (7 fő)</c:v>
                </c:pt>
              </c:strCache>
            </c:strRef>
          </c:tx>
          <c:spPr>
            <a:solidFill>
              <a:srgbClr val="4C0E5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F-4CC0-93DB-9E2F782B5A97}"/>
              </c:ext>
            </c:extLst>
          </c:dPt>
          <c:dPt>
            <c:idx val="6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F8-4ECE-AE52-ED801EC7C1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1 értékelés</c:v>
                </c:pt>
                <c:pt idx="1">
                  <c:v>2 értékelés</c:v>
                </c:pt>
                <c:pt idx="2">
                  <c:v>3 értékelés</c:v>
                </c:pt>
                <c:pt idx="3">
                  <c:v>4 értékelés</c:v>
                </c:pt>
                <c:pt idx="4">
                  <c:v>5 értékelés</c:v>
                </c:pt>
                <c:pt idx="5">
                  <c:v>6 értékelés</c:v>
                </c:pt>
                <c:pt idx="6">
                  <c:v>7 értékelés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0.14000000000000001</c:v>
                </c:pt>
                <c:pt idx="3">
                  <c:v>0.43</c:v>
                </c:pt>
                <c:pt idx="4">
                  <c:v>0.14000000000000001</c:v>
                </c:pt>
                <c:pt idx="5">
                  <c:v>0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8-4ECE-AE52-ED801EC7C1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48178079"/>
        <c:axId val="2048173503"/>
      </c:barChart>
      <c:catAx>
        <c:axId val="204817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48173503"/>
        <c:crosses val="autoZero"/>
        <c:auto val="1"/>
        <c:lblAlgn val="ctr"/>
        <c:lblOffset val="100"/>
        <c:noMultiLvlLbl val="0"/>
      </c:catAx>
      <c:valAx>
        <c:axId val="2048173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4817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Munka1!$A$2:$A$9</c:f>
              <c:strCache>
                <c:ptCount val="8"/>
                <c:pt idx="0">
                  <c:v>1 osztály</c:v>
                </c:pt>
                <c:pt idx="1">
                  <c:v>2. osztály</c:v>
                </c:pt>
                <c:pt idx="2">
                  <c:v>3. osztály</c:v>
                </c:pt>
                <c:pt idx="3">
                  <c:v>4. osztály</c:v>
                </c:pt>
                <c:pt idx="4">
                  <c:v>5. osztály</c:v>
                </c:pt>
                <c:pt idx="5">
                  <c:v>6. osztály</c:v>
                </c:pt>
                <c:pt idx="6">
                  <c:v>7. osztály</c:v>
                </c:pt>
                <c:pt idx="7">
                  <c:v>8. osztály</c:v>
                </c:pt>
              </c:strCache>
            </c:strRef>
          </c:cat>
          <c:val>
            <c:numRef>
              <c:f>Munka1!$B$2:$B$9</c:f>
              <c:numCache>
                <c:formatCode>0%</c:formatCode>
                <c:ptCount val="8"/>
                <c:pt idx="0">
                  <c:v>0.14000000000000001</c:v>
                </c:pt>
                <c:pt idx="1">
                  <c:v>0.21</c:v>
                </c:pt>
                <c:pt idx="2">
                  <c:v>0.39</c:v>
                </c:pt>
                <c:pt idx="3">
                  <c:v>0.22</c:v>
                </c:pt>
                <c:pt idx="4">
                  <c:v>0.04</c:v>
                </c:pt>
                <c:pt idx="5">
                  <c:v>7.0000000000000007E-2</c:v>
                </c:pt>
                <c:pt idx="6">
                  <c:v>0.03</c:v>
                </c:pt>
                <c:pt idx="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0-4B41-A3CE-EFDE2595BC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7862784"/>
        <c:axId val="777842816"/>
      </c:barChart>
      <c:catAx>
        <c:axId val="77786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77842816"/>
        <c:crosses val="autoZero"/>
        <c:auto val="1"/>
        <c:lblAlgn val="ctr"/>
        <c:lblOffset val="100"/>
        <c:noMultiLvlLbl val="0"/>
      </c:catAx>
      <c:valAx>
        <c:axId val="77784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7786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65-40D7-A55D-DD2904ABCF69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B0-45CF-9867-2BAAE07E92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Munka1!$A$2:$A$10</c:f>
              <c:strCache>
                <c:ptCount val="9"/>
                <c:pt idx="0">
                  <c:v>Gyaloglás </c:v>
                </c:pt>
                <c:pt idx="1">
                  <c:v>Kerékpár</c:v>
                </c:pt>
                <c:pt idx="2">
                  <c:v>Közösségi közlekedés </c:v>
                </c:pt>
                <c:pt idx="3">
                  <c:v>Közösségi közlekedés + gyaloglás (az út legalább 2/3 részét közösségi közlekedéssel, a maradékot gyalog)</c:v>
                </c:pt>
                <c:pt idx="4">
                  <c:v>Közösségi közlekedés + roller (az út legalább 2/3 részét közösségi közlekedéssel, a maradékot rollerrel)</c:v>
                </c:pt>
                <c:pt idx="5">
                  <c:v>Személygépkocsi</c:v>
                </c:pt>
                <c:pt idx="6">
                  <c:v>Személygépkocsi + közösségi közlekedés (az út legalább 2/3 részét személygépkocsival, a maradékot gyalog)</c:v>
                </c:pt>
                <c:pt idx="7">
                  <c:v>Személygépkocsi + közösségi közlekedés (az út legalább 2/3 részét személygépkocsival, a maradékot közösségi közlekedéssel)</c:v>
                </c:pt>
                <c:pt idx="8">
                  <c:v>Személygépkocsi + gyaloglás</c:v>
                </c:pt>
              </c:strCache>
            </c:strRef>
          </c:cat>
          <c:val>
            <c:numRef>
              <c:f>Munka1!$B$2:$B$10</c:f>
              <c:numCache>
                <c:formatCode>0%</c:formatCode>
                <c:ptCount val="9"/>
                <c:pt idx="0">
                  <c:v>0.09</c:v>
                </c:pt>
                <c:pt idx="1">
                  <c:v>0.01</c:v>
                </c:pt>
                <c:pt idx="2">
                  <c:v>0.1</c:v>
                </c:pt>
                <c:pt idx="3">
                  <c:v>0.13</c:v>
                </c:pt>
                <c:pt idx="4">
                  <c:v>0.01</c:v>
                </c:pt>
                <c:pt idx="5">
                  <c:v>0.62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5-40D7-A55D-DD2904ABCF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75183"/>
        <c:axId val="5868111"/>
      </c:barChart>
      <c:catAx>
        <c:axId val="5875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68111"/>
        <c:crosses val="autoZero"/>
        <c:auto val="1"/>
        <c:lblAlgn val="ctr"/>
        <c:lblOffset val="100"/>
        <c:noMultiLvlLbl val="0"/>
      </c:catAx>
      <c:valAx>
        <c:axId val="5868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7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Munka1!$C$1</c:f>
              <c:strCache>
                <c:ptCount val="1"/>
                <c:pt idx="0">
                  <c:v>36%-a azoknak a gyerekeknek, akik 4. kerületben laknak és mégis személygépkocsival érkeznek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Kategória 1</c:v>
                </c:pt>
              </c:strCache>
            </c:strRef>
          </c:cat>
          <c:val>
            <c:numRef>
              <c:f>Munka1!$C$2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4-4859-9141-8F3D9F66F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709839"/>
        <c:axId val="1976710671"/>
      </c:barChart>
      <c:catAx>
        <c:axId val="19767098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6710671"/>
        <c:crosses val="autoZero"/>
        <c:auto val="1"/>
        <c:lblAlgn val="ctr"/>
        <c:lblOffset val="100"/>
        <c:noMultiLvlLbl val="0"/>
      </c:catAx>
      <c:valAx>
        <c:axId val="197671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7670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1-4. osztályosra vonatkozó közlekedési módok (66 fő)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C-410B-80C6-97C201B346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Gyaloglás </c:v>
                </c:pt>
                <c:pt idx="1">
                  <c:v>Kerékpár</c:v>
                </c:pt>
                <c:pt idx="2">
                  <c:v>Közösségi közlekedés </c:v>
                </c:pt>
                <c:pt idx="3">
                  <c:v>Közösségi közlekedés + gyaloglás (az út legalább 2/3 részét közösségi közlekedéssel, a maradékot gyalog)</c:v>
                </c:pt>
                <c:pt idx="4">
                  <c:v>Személygépkocsi</c:v>
                </c:pt>
                <c:pt idx="5">
                  <c:v>Személygépkocsi + gyaloglás (az út legalább 2/3 részét személygépkocsival, a maradékot gyalog)</c:v>
                </c:pt>
              </c:strCache>
            </c:strRef>
          </c:cat>
          <c:val>
            <c:numRef>
              <c:f>Munka1!$B$2:$B$7</c:f>
              <c:numCache>
                <c:formatCode>0%</c:formatCode>
                <c:ptCount val="6"/>
                <c:pt idx="0">
                  <c:v>0.11</c:v>
                </c:pt>
                <c:pt idx="1">
                  <c:v>0.01</c:v>
                </c:pt>
                <c:pt idx="2">
                  <c:v>0.1</c:v>
                </c:pt>
                <c:pt idx="3">
                  <c:v>0.12</c:v>
                </c:pt>
                <c:pt idx="4">
                  <c:v>0.65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21-4EC3-B3C4-BB630672A3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2623376"/>
        <c:axId val="2112623792"/>
      </c:barChart>
      <c:catAx>
        <c:axId val="211262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12623792"/>
        <c:crosses val="autoZero"/>
        <c:auto val="1"/>
        <c:lblAlgn val="ctr"/>
        <c:lblOffset val="100"/>
        <c:noMultiLvlLbl val="0"/>
      </c:catAx>
      <c:valAx>
        <c:axId val="211262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1262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5-8. osztályosra vonatkozó közlekedési módok (19 fő)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C0E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57-4F60-90CE-D3E29A37384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25-493E-A836-42A0B0F5B4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Gyaloglás </c:v>
                </c:pt>
                <c:pt idx="1">
                  <c:v>Közösségi közlekedés </c:v>
                </c:pt>
                <c:pt idx="2">
                  <c:v>Közösségi közlekedés + gyaloglás (az út legalább 2/3 részét közösségi közlekedéssel, a maradékot gyalog)</c:v>
                </c:pt>
                <c:pt idx="3">
                  <c:v>Közösségi közlekedés + roller (az út legalább 2/3 részét közösségi közlekedéssel, a maradékot rollerrel)</c:v>
                </c:pt>
                <c:pt idx="4">
                  <c:v>Személygépkocsi</c:v>
                </c:pt>
                <c:pt idx="5">
                  <c:v>Személygépkocsi + közösségi közlekedés (az út legalább 2/3 részét személygépkocsival, a maradékot közösségi közlekedéssel)</c:v>
                </c:pt>
              </c:strCache>
            </c:strRef>
          </c:cat>
          <c:val>
            <c:numRef>
              <c:f>Munka1!$B$2:$B$7</c:f>
              <c:numCache>
                <c:formatCode>0%</c:formatCode>
                <c:ptCount val="6"/>
                <c:pt idx="0">
                  <c:v>0.1</c:v>
                </c:pt>
                <c:pt idx="1">
                  <c:v>0.27</c:v>
                </c:pt>
                <c:pt idx="2">
                  <c:v>0.1</c:v>
                </c:pt>
                <c:pt idx="3">
                  <c:v>0.05</c:v>
                </c:pt>
                <c:pt idx="4">
                  <c:v>0.43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57-4F60-90CE-D3E29A3738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5127360"/>
        <c:axId val="235123616"/>
      </c:barChart>
      <c:catAx>
        <c:axId val="23512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5123616"/>
        <c:crosses val="autoZero"/>
        <c:auto val="1"/>
        <c:lblAlgn val="ctr"/>
        <c:lblOffset val="100"/>
        <c:noMultiLvlLbl val="0"/>
      </c:catAx>
      <c:valAx>
        <c:axId val="23512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512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94984976360804E-2"/>
          <c:y val="6.7468870738983708E-2"/>
          <c:w val="0.35948563860110844"/>
          <c:h val="0.8203417616276226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AD-413C-9B1E-F0EF9F6E8F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AD-413C-9B1E-F0EF9F6E8FA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AD-413C-9B1E-F0EF9F6E8F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3"/>
                <c:pt idx="0">
                  <c:v>Gyermekem teljesen önállóan közlekedik</c:v>
                </c:pt>
                <c:pt idx="1">
                  <c:v>Az utunk egy részét közösen tesszük meg</c:v>
                </c:pt>
                <c:pt idx="2">
                  <c:v>Az iskoláig kísérem</c:v>
                </c:pt>
              </c:strCache>
            </c:strRef>
          </c:cat>
          <c:val>
            <c:numRef>
              <c:f>Munka1!$B$2:$B$4</c:f>
              <c:numCache>
                <c:formatCode>0%</c:formatCode>
                <c:ptCount val="3"/>
                <c:pt idx="0">
                  <c:v>0.12</c:v>
                </c:pt>
                <c:pt idx="1">
                  <c:v>0.12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AD-413C-9B1E-F0EF9F6E8FA4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FAD-413C-9B1E-F0EF9F6E8F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FAD-413C-9B1E-F0EF9F6E8F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FAD-413C-9B1E-F0EF9F6E8FA4}"/>
              </c:ext>
            </c:extLst>
          </c:dPt>
          <c:cat>
            <c:strRef>
              <c:f>Munka1!$A$2:$A$4</c:f>
              <c:strCache>
                <c:ptCount val="3"/>
                <c:pt idx="0">
                  <c:v>Gyermekem teljesen önállóan közlekedik</c:v>
                </c:pt>
                <c:pt idx="1">
                  <c:v>Az utunk egy részét közösen tesszük meg</c:v>
                </c:pt>
                <c:pt idx="2">
                  <c:v>Az iskoláig kísérem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FAD-413C-9B1E-F0EF9F6E8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8029395753946655"/>
          <c:y val="0.35679209664009387"/>
          <c:w val="0.26078217223391442"/>
          <c:h val="0.16219220423534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Önállóan közlekedő gyerekek aránya alsó és</a:t>
            </a:r>
            <a:r>
              <a:rPr lang="hu-HU" baseline="0" dirty="0"/>
              <a:t> felsőtagozatban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A8-4EC7-A5E9-3C894EE03C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1-4. osztály</c:v>
                </c:pt>
                <c:pt idx="1">
                  <c:v>5-8. osztály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A8-4EC7-A5E9-3C894EE03C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2951903"/>
        <c:axId val="1942951487"/>
      </c:barChart>
      <c:catAx>
        <c:axId val="194295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2951487"/>
        <c:crosses val="autoZero"/>
        <c:auto val="1"/>
        <c:lblAlgn val="ctr"/>
        <c:lblOffset val="100"/>
        <c:noMultiLvlLbl val="0"/>
      </c:catAx>
      <c:valAx>
        <c:axId val="194295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2951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F-420D-819E-657B80429C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7 óra előtt</c:v>
                </c:pt>
                <c:pt idx="1">
                  <c:v>7:00-07:14</c:v>
                </c:pt>
                <c:pt idx="2">
                  <c:v>07:15-07:29</c:v>
                </c:pt>
                <c:pt idx="3">
                  <c:v>07:30-07:44</c:v>
                </c:pt>
                <c:pt idx="4">
                  <c:v>07:45-07:59</c:v>
                </c:pt>
                <c:pt idx="5">
                  <c:v>08:00 után</c:v>
                </c:pt>
              </c:strCache>
            </c:strRef>
          </c:cat>
          <c:val>
            <c:numRef>
              <c:f>Munka1!$B$2:$B$7</c:f>
              <c:numCache>
                <c:formatCode>0%</c:formatCode>
                <c:ptCount val="6"/>
                <c:pt idx="0">
                  <c:v>0.03</c:v>
                </c:pt>
                <c:pt idx="1">
                  <c:v>0.03</c:v>
                </c:pt>
                <c:pt idx="2">
                  <c:v>0.26</c:v>
                </c:pt>
                <c:pt idx="3">
                  <c:v>0.57999999999999996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F-420D-819E-657B80429C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26748223"/>
        <c:axId val="1226749887"/>
      </c:barChart>
      <c:catAx>
        <c:axId val="1226748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26749887"/>
        <c:crosses val="autoZero"/>
        <c:auto val="1"/>
        <c:lblAlgn val="ctr"/>
        <c:lblOffset val="100"/>
        <c:noMultiLvlLbl val="0"/>
      </c:catAx>
      <c:valAx>
        <c:axId val="1226749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26748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0.47305</cdr:x>
      <cdr:y>0.8901</cdr:y>
    </cdr:from>
    <cdr:to>
      <cdr:x>0.59168</cdr:x>
      <cdr:y>0.92773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B3E77822-456C-4B03-BF5A-1999658F495B}"/>
            </a:ext>
          </a:extLst>
        </cdr:cNvPr>
        <cdr:cNvSpPr txBox="1"/>
      </cdr:nvSpPr>
      <cdr:spPr>
        <a:xfrm xmlns:a="http://schemas.openxmlformats.org/drawingml/2006/main">
          <a:off x="2297187" y="4823149"/>
          <a:ext cx="576078" cy="203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dirty="0">
              <a:solidFill>
                <a:schemeClr val="bg1"/>
              </a:solidFill>
            </a:rPr>
            <a:t>27</a:t>
          </a:r>
          <a:r>
            <a:rPr lang="hu-HU" sz="1100" dirty="0">
              <a:solidFill>
                <a:schemeClr val="bg1"/>
              </a:solidFill>
            </a:rPr>
            <a:t> fő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0.10928</cdr:x>
      <cdr:y>0.52288</cdr:y>
    </cdr:from>
    <cdr:to>
      <cdr:x>0.22039</cdr:x>
      <cdr:y>0.57604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A4DED82E-56E2-4900-BA6B-4A8C6E606FA3}"/>
            </a:ext>
          </a:extLst>
        </cdr:cNvPr>
        <cdr:cNvSpPr txBox="1"/>
      </cdr:nvSpPr>
      <cdr:spPr>
        <a:xfrm xmlns:a="http://schemas.openxmlformats.org/drawingml/2006/main">
          <a:off x="637352" y="283332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dirty="0"/>
            <a:t>3</a:t>
          </a:r>
          <a:r>
            <a:rPr lang="hu-HU" sz="1100" dirty="0"/>
            <a:t> </a:t>
          </a:r>
          <a:r>
            <a:rPr lang="hu-HU" dirty="0" err="1"/>
            <a:t>peson</a:t>
          </a:r>
          <a:endParaRPr lang="hu-H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0.45062</cdr:x>
      <cdr:y>0.21126</cdr:y>
    </cdr:from>
    <cdr:to>
      <cdr:x>0.54938</cdr:x>
      <cdr:y>0.29578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F5F871AD-9B66-4307-B960-06D045E85E4E}"/>
            </a:ext>
          </a:extLst>
        </cdr:cNvPr>
        <cdr:cNvSpPr txBox="1"/>
      </cdr:nvSpPr>
      <cdr:spPr>
        <a:xfrm xmlns:a="http://schemas.openxmlformats.org/drawingml/2006/main">
          <a:off x="5256411" y="1079897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800" dirty="0" err="1"/>
            <a:t>Average</a:t>
          </a:r>
          <a:r>
            <a:rPr lang="hu-HU" sz="1800" dirty="0"/>
            <a:t>: 2,84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34D839FB-704D-4B55-BEFC-5B50B077F3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2E71425-C4C1-45BF-9B7D-99F9610A24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54541-0EAA-4761-B752-3477DF698430}" type="datetimeFigureOut">
              <a:rPr lang="hu-HU" smtClean="0"/>
              <a:t>2024.11.20.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2ACB03A-AC86-4427-8001-ADE45E3EE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66B5434-D163-4A33-807E-4E91481819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F60FE-B4AD-4892-B5B0-DACA2D48183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38938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B9E53-48F3-FF49-B9B2-DA36F24E1D59}" type="datetimeFigureOut">
              <a:rPr lang="hu-HU" smtClean="0"/>
              <a:t>2024.11.20.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5599-5B63-5342-89A1-34752C3C821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68381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í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BAAFED59-FF7F-4DA4-9F25-DCFE51EDF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5" y="2132856"/>
            <a:ext cx="11665123" cy="83185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4C0E5F"/>
                </a:solidFill>
                <a:latin typeface="Frutiger Next Pro" panose="020B0503040204020203"/>
                <a:cs typeface="Segoe UI" panose="020B05020402040202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zöveg helye 6">
            <a:extLst>
              <a:ext uri="{FF2B5EF4-FFF2-40B4-BE49-F238E27FC236}">
                <a16:creationId xmlns:a16="http://schemas.microsoft.com/office/drawing/2014/main" id="{BF165452-DF76-4B97-913F-B08DFECF74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525" y="4652963"/>
            <a:ext cx="4392613" cy="100806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C0E5F"/>
                </a:solidFill>
                <a:latin typeface="Frutiger Next Pro" panose="020B0503040204020203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8479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Háromfelé bontott szövegtörz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196976"/>
            <a:ext cx="3798000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DC359B-A995-47A5-9ADF-2BD2CA172B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01771" y="1193051"/>
            <a:ext cx="3798000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43DCA7-3970-4269-BE9A-312678365CF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30475" y="1193051"/>
            <a:ext cx="3798000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188913"/>
            <a:ext cx="11664950" cy="71913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4C0E5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A92D4-AA97-4DE1-AD93-F1D39EA5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1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267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. Négyfelé bontott szövegtörz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196976"/>
            <a:ext cx="2808288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0F63EB-D1C0-4EA3-820E-AE6C72489A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24213" y="1195981"/>
            <a:ext cx="2808288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F048D6-7F6F-4761-ADE2-D3662C5044F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664" y="1195981"/>
            <a:ext cx="2808288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123FB0E-180A-4C14-8036-12EA3D2777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120187" y="1195981"/>
            <a:ext cx="2808288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188913"/>
            <a:ext cx="11664950" cy="71913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4C0E5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A92D4-AA97-4DE1-AD93-F1D39EA5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1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282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9" name="Kép helye 8">
            <a:extLst>
              <a:ext uri="{FF2B5EF4-FFF2-40B4-BE49-F238E27FC236}">
                <a16:creationId xmlns:a16="http://schemas.microsoft.com/office/drawing/2014/main" id="{E0170D98-E7C1-4C2E-8954-0E4715435D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99F6232-5CF2-4241-9B29-D7BD86DEB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5" y="2132856"/>
            <a:ext cx="5328419" cy="158417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4C0E5F"/>
                </a:solidFill>
                <a:latin typeface="Frutiger Next Pro" panose="020B0503040204020203"/>
                <a:cs typeface="Segoe UI" panose="020B05020402040202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551DEDC6-5ED0-4B95-820B-12F66D70F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525" y="4652963"/>
            <a:ext cx="4392613" cy="100806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C0E5F"/>
                </a:solidFill>
                <a:latin typeface="Frutiger Next Pro" panose="020B0503040204020203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8370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196976"/>
            <a:ext cx="11664950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A92D4-AA97-4DE1-AD93-F1D39EA5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1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F9E1B909-EC1B-4ED6-85CA-97BE2FF29DF0}"/>
              </a:ext>
            </a:extLst>
          </p:cNvPr>
          <p:cNvSpPr/>
          <p:nvPr userDrawn="1"/>
        </p:nvSpPr>
        <p:spPr>
          <a:xfrm>
            <a:off x="2307952" y="188914"/>
            <a:ext cx="569770" cy="569770"/>
          </a:xfrm>
          <a:prstGeom prst="ellipse">
            <a:avLst/>
          </a:prstGeom>
          <a:solidFill>
            <a:srgbClr val="4C0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F610F64-5440-49FC-8ED7-4DC1AFC25869}"/>
              </a:ext>
            </a:extLst>
          </p:cNvPr>
          <p:cNvSpPr/>
          <p:nvPr userDrawn="1"/>
        </p:nvSpPr>
        <p:spPr>
          <a:xfrm>
            <a:off x="1" y="188913"/>
            <a:ext cx="2593474" cy="569770"/>
          </a:xfrm>
          <a:prstGeom prst="rect">
            <a:avLst/>
          </a:prstGeom>
          <a:solidFill>
            <a:srgbClr val="4C0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56DCFDD-B48F-46E6-8BCD-5D300CBE8C9C}"/>
              </a:ext>
            </a:extLst>
          </p:cNvPr>
          <p:cNvSpPr txBox="1"/>
          <p:nvPr userDrawn="1"/>
        </p:nvSpPr>
        <p:spPr>
          <a:xfrm>
            <a:off x="263525" y="258354"/>
            <a:ext cx="4167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Tartalom</a:t>
            </a:r>
          </a:p>
        </p:txBody>
      </p:sp>
    </p:spTree>
    <p:extLst>
      <p:ext uri="{BB962C8B-B14F-4D97-AF65-F5344CB8AC3E}">
        <p14:creationId xmlns:p14="http://schemas.microsoft.com/office/powerpoint/2010/main" val="94482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Agend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9" name="Kép helye 8">
            <a:extLst>
              <a:ext uri="{FF2B5EF4-FFF2-40B4-BE49-F238E27FC236}">
                <a16:creationId xmlns:a16="http://schemas.microsoft.com/office/drawing/2014/main" id="{E0170D98-E7C1-4C2E-8954-0E4715435D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C1571D73-0EE1-4411-AC3F-ECD3D0B7BF3F}"/>
              </a:ext>
            </a:extLst>
          </p:cNvPr>
          <p:cNvSpPr/>
          <p:nvPr userDrawn="1"/>
        </p:nvSpPr>
        <p:spPr>
          <a:xfrm>
            <a:off x="2307952" y="188914"/>
            <a:ext cx="569770" cy="569770"/>
          </a:xfrm>
          <a:prstGeom prst="ellipse">
            <a:avLst/>
          </a:prstGeom>
          <a:solidFill>
            <a:srgbClr val="4C0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2BE715A-C415-483A-BA1E-4E8C9E09CF0E}"/>
              </a:ext>
            </a:extLst>
          </p:cNvPr>
          <p:cNvSpPr/>
          <p:nvPr userDrawn="1"/>
        </p:nvSpPr>
        <p:spPr>
          <a:xfrm>
            <a:off x="1" y="188913"/>
            <a:ext cx="2593474" cy="569770"/>
          </a:xfrm>
          <a:prstGeom prst="rect">
            <a:avLst/>
          </a:prstGeom>
          <a:solidFill>
            <a:srgbClr val="4C0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0FDDEDF-6BBF-40BD-86FA-11918D9A018D}"/>
              </a:ext>
            </a:extLst>
          </p:cNvPr>
          <p:cNvSpPr txBox="1"/>
          <p:nvPr userDrawn="1"/>
        </p:nvSpPr>
        <p:spPr>
          <a:xfrm>
            <a:off x="263525" y="258354"/>
            <a:ext cx="4167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Tartalom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2567EB-D5F1-49FB-8390-84AF97A6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4" y="1196976"/>
            <a:ext cx="5112395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8562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A92D4-AA97-4DE1-AD93-F1D39EA5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1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938EA9C6-E036-4D20-94DE-A0C98AB70096}"/>
              </a:ext>
            </a:extLst>
          </p:cNvPr>
          <p:cNvSpPr/>
          <p:nvPr userDrawn="1"/>
        </p:nvSpPr>
        <p:spPr>
          <a:xfrm>
            <a:off x="11276597" y="2859231"/>
            <a:ext cx="569770" cy="569770"/>
          </a:xfrm>
          <a:prstGeom prst="ellipse">
            <a:avLst/>
          </a:prstGeom>
          <a:solidFill>
            <a:srgbClr val="4C0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18F520C-41DE-416D-8F90-9123453A0A16}"/>
              </a:ext>
            </a:extLst>
          </p:cNvPr>
          <p:cNvSpPr/>
          <p:nvPr userDrawn="1"/>
        </p:nvSpPr>
        <p:spPr>
          <a:xfrm>
            <a:off x="0" y="2859230"/>
            <a:ext cx="11566566" cy="569770"/>
          </a:xfrm>
          <a:prstGeom prst="rect">
            <a:avLst/>
          </a:prstGeom>
          <a:solidFill>
            <a:srgbClr val="4C0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4390E4A-CB3B-45D1-88FF-A5EFC9672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633" y="2928215"/>
            <a:ext cx="11220933" cy="4318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2997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 Egységes szövegtörz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188913"/>
            <a:ext cx="11664950" cy="71913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4C0E5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196976"/>
            <a:ext cx="11664950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A92D4-AA97-4DE1-AD93-F1D39EA5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1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50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Egységes szövegtörzs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A92D4-AA97-4DE1-AD93-F1D39EA5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1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22790E-EAB8-497F-A501-1EC94C9B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196976"/>
            <a:ext cx="5761038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73B873-3CD9-498B-8F99-1BEB7471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8913"/>
            <a:ext cx="5482800" cy="71913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4C0E5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Kép helye 12">
            <a:extLst>
              <a:ext uri="{FF2B5EF4-FFF2-40B4-BE49-F238E27FC236}">
                <a16:creationId xmlns:a16="http://schemas.microsoft.com/office/drawing/2014/main" id="{02D28036-468D-4CEC-90FD-E5CA8CFFFF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308725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8870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. Egységes szövegtörzs kis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>
            <a:extLst>
              <a:ext uri="{FF2B5EF4-FFF2-40B4-BE49-F238E27FC236}">
                <a16:creationId xmlns:a16="http://schemas.microsoft.com/office/drawing/2014/main" id="{D3C6E6D0-2FCE-498A-973C-B689565FDD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22609" y="251"/>
            <a:ext cx="3363912" cy="6308725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A92D4-AA97-4DE1-AD93-F1D39EA5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1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22790E-EAB8-497F-A501-1EC94C9B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196976"/>
            <a:ext cx="7999200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73B873-3CD9-498B-8F99-1BEB7471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4" y="188913"/>
            <a:ext cx="7999200" cy="71913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4C0E5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6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 Kettébontott szövegtörz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159926-B31B-4682-B222-70349F960F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6963" y="1195190"/>
            <a:ext cx="5761038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82452D-E844-410E-84DF-03D6E6B01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196976"/>
            <a:ext cx="5761038" cy="5112000"/>
          </a:xfrm>
        </p:spPr>
        <p:txBody>
          <a:bodyPr>
            <a:normAutofit/>
          </a:bodyPr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188913"/>
            <a:ext cx="11664950" cy="71913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4C0E5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AFA08DF-C6D8-470B-91AB-1683A2FE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7" y="6424310"/>
            <a:ext cx="1298440" cy="3100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1A92D4-AA97-4DE1-AD93-F1D39EA5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16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26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A8F-6B9A-644D-BF7C-B77E9BA1303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252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36" r:id="rId2"/>
    <p:sldLayoutId id="2147484037" r:id="rId3"/>
    <p:sldLayoutId id="2147484038" r:id="rId4"/>
    <p:sldLayoutId id="2147484035" r:id="rId5"/>
    <p:sldLayoutId id="2147484030" r:id="rId6"/>
    <p:sldLayoutId id="2147484033" r:id="rId7"/>
    <p:sldLayoutId id="2147484034" r:id="rId8"/>
    <p:sldLayoutId id="2147484027" r:id="rId9"/>
    <p:sldLayoutId id="2147484028" r:id="rId10"/>
    <p:sldLayoutId id="21474840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1C0B8AF4-83EE-4C2F-BE44-45D7E256F3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5" y="1628800"/>
            <a:ext cx="11665123" cy="133590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u-HU" sz="4600" dirty="0"/>
              <a:t>REALLOCATE </a:t>
            </a:r>
            <a:r>
              <a:rPr lang="hu-HU" sz="4600" dirty="0" err="1"/>
              <a:t>school</a:t>
            </a:r>
            <a:r>
              <a:rPr lang="hu-HU" sz="4600" dirty="0"/>
              <a:t> </a:t>
            </a:r>
            <a:r>
              <a:rPr lang="hu-HU" sz="4600" dirty="0" err="1"/>
              <a:t>modal</a:t>
            </a:r>
            <a:r>
              <a:rPr lang="hu-HU" sz="4600" dirty="0"/>
              <a:t> </a:t>
            </a:r>
            <a:r>
              <a:rPr lang="hu-HU" sz="4600" dirty="0" err="1"/>
              <a:t>split</a:t>
            </a:r>
            <a:r>
              <a:rPr lang="hu-HU" sz="4600" dirty="0"/>
              <a:t> </a:t>
            </a:r>
            <a:r>
              <a:rPr lang="hu-HU" sz="4600" dirty="0" err="1"/>
              <a:t>questionnaire</a:t>
            </a:r>
            <a:r>
              <a:rPr lang="hu-HU" sz="4600" dirty="0"/>
              <a:t> </a:t>
            </a:r>
            <a:r>
              <a:rPr lang="hu-HU" sz="4600" dirty="0" err="1"/>
              <a:t>evaluation</a:t>
            </a:r>
            <a:endParaRPr lang="hu-HU" sz="4600" dirty="0"/>
          </a:p>
          <a:p>
            <a:pPr algn="ctr"/>
            <a:r>
              <a:rPr lang="hu-HU" sz="3200" dirty="0">
                <a:latin typeface="Frutiger Next Pro" panose="020B0503040204020203"/>
              </a:rPr>
              <a:t>Megyeri </a:t>
            </a:r>
            <a:r>
              <a:rPr lang="hu-HU" sz="3200" dirty="0" err="1"/>
              <a:t>road</a:t>
            </a:r>
            <a:endParaRPr lang="hu-HU" sz="3200" dirty="0">
              <a:latin typeface="Frutiger Next Pro" panose="020B0503040204020203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B4B2860-AC0B-45D2-8D64-0BD9906D4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Area of expertise Social Relations</a:t>
            </a:r>
            <a:endParaRPr lang="hu-HU" dirty="0"/>
          </a:p>
          <a:p>
            <a:r>
              <a:rPr lang="hu-HU" dirty="0"/>
              <a:t>2024.11.20.</a:t>
            </a:r>
          </a:p>
        </p:txBody>
      </p:sp>
    </p:spTree>
    <p:extLst>
      <p:ext uri="{BB962C8B-B14F-4D97-AF65-F5344CB8AC3E}">
        <p14:creationId xmlns:p14="http://schemas.microsoft.com/office/powerpoint/2010/main" val="180197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8ECA25-B325-4B25-9667-BD21D2BD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they change the way they go to school if they had a school bus?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C6A38-CA98-46ED-A05A-843C2A6CA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10</a:t>
            </a:fld>
            <a:endParaRPr lang="hu-HU" dirty="0"/>
          </a:p>
        </p:txBody>
      </p:sp>
      <p:graphicFrame>
        <p:nvGraphicFramePr>
          <p:cNvPr id="5" name="Tartalom helye 6">
            <a:extLst>
              <a:ext uri="{FF2B5EF4-FFF2-40B4-BE49-F238E27FC236}">
                <a16:creationId xmlns:a16="http://schemas.microsoft.com/office/drawing/2014/main" id="{291F5EF8-0C7A-407F-86E5-F7636E1D2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400810"/>
              </p:ext>
            </p:extLst>
          </p:nvPr>
        </p:nvGraphicFramePr>
        <p:xfrm>
          <a:off x="263525" y="1196975"/>
          <a:ext cx="5760467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E230EF-550F-4D09-8AD0-005871427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38028"/>
              </p:ext>
            </p:extLst>
          </p:nvPr>
        </p:nvGraphicFramePr>
        <p:xfrm>
          <a:off x="6106720" y="883708"/>
          <a:ext cx="583247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82C0C28D-58A3-4E28-9E03-004411A7B4D1}"/>
              </a:ext>
            </a:extLst>
          </p:cNvPr>
          <p:cNvSpPr txBox="1"/>
          <p:nvPr/>
        </p:nvSpPr>
        <p:spPr>
          <a:xfrm>
            <a:off x="6888088" y="965219"/>
            <a:ext cx="41044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Car</a:t>
            </a:r>
            <a:r>
              <a:rPr lang="hu-HU" dirty="0"/>
              <a:t>, </a:t>
            </a:r>
            <a:r>
              <a:rPr lang="hu-HU" dirty="0" err="1"/>
              <a:t>car</a:t>
            </a:r>
            <a:r>
              <a:rPr lang="hu-HU" dirty="0"/>
              <a:t> + </a:t>
            </a:r>
            <a:r>
              <a:rPr lang="hu-HU" dirty="0" err="1"/>
              <a:t>walking</a:t>
            </a:r>
            <a:r>
              <a:rPr lang="hu-HU" dirty="0"/>
              <a:t> (</a:t>
            </a:r>
            <a:r>
              <a:rPr lang="hu-HU" dirty="0" err="1"/>
              <a:t>agglomeration</a:t>
            </a:r>
            <a:r>
              <a:rPr lang="hu-HU" dirty="0"/>
              <a:t> 6 </a:t>
            </a:r>
            <a:r>
              <a:rPr lang="hu-HU" dirty="0" err="1"/>
              <a:t>person</a:t>
            </a:r>
            <a:r>
              <a:rPr lang="hu-HU" dirty="0"/>
              <a:t>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45ABEC8-43B4-477B-8D3A-7D2166D8147C}"/>
              </a:ext>
            </a:extLst>
          </p:cNvPr>
          <p:cNvSpPr txBox="1"/>
          <p:nvPr/>
        </p:nvSpPr>
        <p:spPr>
          <a:xfrm>
            <a:off x="5807970" y="3723448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 err="1"/>
              <a:t>Yes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B62DA7F-D36F-4ABE-9FCB-B49871F542CB}"/>
              </a:ext>
            </a:extLst>
          </p:cNvPr>
          <p:cNvSpPr txBox="1"/>
          <p:nvPr/>
        </p:nvSpPr>
        <p:spPr>
          <a:xfrm>
            <a:off x="2783718" y="5643893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 err="1"/>
              <a:t>Yes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A0883F2-DDB0-4AED-802D-2B4E5EDAD400}"/>
              </a:ext>
            </a:extLst>
          </p:cNvPr>
          <p:cNvSpPr txBox="1"/>
          <p:nvPr/>
        </p:nvSpPr>
        <p:spPr>
          <a:xfrm>
            <a:off x="1991544" y="5978827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respondent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D783BF7-80AA-44B5-8CA8-F306CA85E02D}"/>
              </a:ext>
            </a:extLst>
          </p:cNvPr>
          <p:cNvSpPr txBox="1"/>
          <p:nvPr/>
        </p:nvSpPr>
        <p:spPr>
          <a:xfrm>
            <a:off x="3509069" y="6007621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 err="1"/>
              <a:t>Agglomeration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782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C4FFBA-44F3-4111-AEF4-CC375982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Let's assume that the conditions for cycling between school and home are improved. How likely do you think more people would cycle on this route as a result</a:t>
            </a:r>
            <a:r>
              <a:rPr lang="hu-HU" dirty="0"/>
              <a:t>? </a:t>
            </a:r>
            <a:br>
              <a:rPr lang="hu-HU" dirty="0"/>
            </a:br>
            <a:r>
              <a:rPr lang="hu-HU" sz="1800" b="0" dirty="0"/>
              <a:t>Total </a:t>
            </a:r>
            <a:r>
              <a:rPr lang="hu-HU" sz="1800" b="0" dirty="0" err="1"/>
              <a:t>number</a:t>
            </a:r>
            <a:r>
              <a:rPr lang="hu-HU" sz="1800" b="0" dirty="0"/>
              <a:t> of </a:t>
            </a:r>
            <a:r>
              <a:rPr lang="hu-HU" sz="1800" b="0" dirty="0" err="1"/>
              <a:t>respondents</a:t>
            </a:r>
            <a:r>
              <a:rPr lang="hu-HU" sz="1800" b="0" dirty="0"/>
              <a:t>: 75 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1C00165-FC86-4D2A-8A9D-02221DE48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11</a:t>
            </a:fld>
            <a:endParaRPr lang="hu-HU" dirty="0"/>
          </a:p>
        </p:txBody>
      </p:sp>
      <p:graphicFrame>
        <p:nvGraphicFramePr>
          <p:cNvPr id="5" name="Tartalom helye 6">
            <a:extLst>
              <a:ext uri="{FF2B5EF4-FFF2-40B4-BE49-F238E27FC236}">
                <a16:creationId xmlns:a16="http://schemas.microsoft.com/office/drawing/2014/main" id="{A1B5EDF1-505C-41F7-9159-9FDE84955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062344"/>
              </p:ext>
            </p:extLst>
          </p:nvPr>
        </p:nvGraphicFramePr>
        <p:xfrm>
          <a:off x="263525" y="1196975"/>
          <a:ext cx="1166495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4AB249A5-F446-4C5E-9431-5035EA715D08}"/>
              </a:ext>
            </a:extLst>
          </p:cNvPr>
          <p:cNvSpPr txBox="1"/>
          <p:nvPr/>
        </p:nvSpPr>
        <p:spPr>
          <a:xfrm>
            <a:off x="10556875" y="6053167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7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307B1E3-E4CF-4F33-BB36-196FF8BC3B45}"/>
              </a:ext>
            </a:extLst>
          </p:cNvPr>
          <p:cNvSpPr txBox="1"/>
          <p:nvPr/>
        </p:nvSpPr>
        <p:spPr>
          <a:xfrm>
            <a:off x="9048328" y="6031726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6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6DBCBDB-3BA3-4D2B-9F94-E2E7B13CAACE}"/>
              </a:ext>
            </a:extLst>
          </p:cNvPr>
          <p:cNvSpPr txBox="1"/>
          <p:nvPr/>
        </p:nvSpPr>
        <p:spPr>
          <a:xfrm>
            <a:off x="7358124" y="6031725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5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7BA085F-08DE-4218-938A-CC01CF39EC85}"/>
              </a:ext>
            </a:extLst>
          </p:cNvPr>
          <p:cNvSpPr txBox="1"/>
          <p:nvPr/>
        </p:nvSpPr>
        <p:spPr>
          <a:xfrm>
            <a:off x="5825463" y="6031724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4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DDF178B-B5A7-4B69-85B3-6EE170741919}"/>
              </a:ext>
            </a:extLst>
          </p:cNvPr>
          <p:cNvSpPr txBox="1"/>
          <p:nvPr/>
        </p:nvSpPr>
        <p:spPr>
          <a:xfrm>
            <a:off x="4320764" y="6031723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3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87A4BAE-B5A9-445E-B3FA-E53834765BF3}"/>
              </a:ext>
            </a:extLst>
          </p:cNvPr>
          <p:cNvSpPr txBox="1"/>
          <p:nvPr/>
        </p:nvSpPr>
        <p:spPr>
          <a:xfrm>
            <a:off x="2773903" y="6032531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2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B2A9363-E320-49C4-BDCD-BC22B6040EDA}"/>
              </a:ext>
            </a:extLst>
          </p:cNvPr>
          <p:cNvSpPr txBox="1"/>
          <p:nvPr/>
        </p:nvSpPr>
        <p:spPr>
          <a:xfrm>
            <a:off x="1162471" y="6031722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1 </a:t>
            </a:r>
            <a:r>
              <a:rPr lang="hu-HU" dirty="0" err="1"/>
              <a:t>rating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451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FFAF16-0704-49B9-8D35-4F8B3A59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To what extent do you think that the K+R stops for short stops help traffic and improve safety around the school? </a:t>
            </a:r>
            <a:endParaRPr lang="hu-HU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14912B67-684E-4102-B9C7-8AE1A2803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674908"/>
              </p:ext>
            </p:extLst>
          </p:nvPr>
        </p:nvGraphicFramePr>
        <p:xfrm>
          <a:off x="263525" y="1196975"/>
          <a:ext cx="4176291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98C3672-D8CF-40F1-91B2-17F2EFA6B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12</a:t>
            </a:fld>
            <a:endParaRPr lang="hu-HU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5E48465-C963-40BE-A603-0EAA7E7D4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021920"/>
              </p:ext>
            </p:extLst>
          </p:nvPr>
        </p:nvGraphicFramePr>
        <p:xfrm>
          <a:off x="4295800" y="944299"/>
          <a:ext cx="388843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69FFB61-E5FD-4331-83A0-941562D03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827845"/>
              </p:ext>
            </p:extLst>
          </p:nvPr>
        </p:nvGraphicFramePr>
        <p:xfrm>
          <a:off x="8128000" y="1255942"/>
          <a:ext cx="4064000" cy="515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D37550D0-243E-4015-AE05-B52C4D395430}"/>
              </a:ext>
            </a:extLst>
          </p:cNvPr>
          <p:cNvSpPr txBox="1"/>
          <p:nvPr/>
        </p:nvSpPr>
        <p:spPr>
          <a:xfrm>
            <a:off x="2826016" y="3378380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Average</a:t>
            </a:r>
            <a:r>
              <a:rPr lang="hu-HU" dirty="0"/>
              <a:t>: 3,69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B23857C-8A6F-4C9A-A49C-B7BD1317A040}"/>
              </a:ext>
            </a:extLst>
          </p:cNvPr>
          <p:cNvSpPr txBox="1"/>
          <p:nvPr/>
        </p:nvSpPr>
        <p:spPr>
          <a:xfrm>
            <a:off x="6778581" y="3383518"/>
            <a:ext cx="142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Average</a:t>
            </a:r>
            <a:r>
              <a:rPr lang="hu-HU" dirty="0"/>
              <a:t>: 3,3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CCD8891-4F78-493D-9B7F-331943AE4D24}"/>
              </a:ext>
            </a:extLst>
          </p:cNvPr>
          <p:cNvSpPr txBox="1"/>
          <p:nvPr/>
        </p:nvSpPr>
        <p:spPr>
          <a:xfrm>
            <a:off x="10432837" y="3399702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Average</a:t>
            </a:r>
            <a:r>
              <a:rPr lang="hu-HU" dirty="0"/>
              <a:t>: 4,87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14E0EAF-BA73-41F7-B58E-65E0A98CE5FB}"/>
              </a:ext>
            </a:extLst>
          </p:cNvPr>
          <p:cNvSpPr txBox="1"/>
          <p:nvPr/>
        </p:nvSpPr>
        <p:spPr>
          <a:xfrm>
            <a:off x="263525" y="194706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7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97565B4-1B3A-4DAD-8FDA-4F93CB910A31}"/>
              </a:ext>
            </a:extLst>
          </p:cNvPr>
          <p:cNvSpPr txBox="1"/>
          <p:nvPr/>
        </p:nvSpPr>
        <p:spPr>
          <a:xfrm>
            <a:off x="279591" y="253488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6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1071B2B-20B3-4E80-8848-4774950F6335}"/>
              </a:ext>
            </a:extLst>
          </p:cNvPr>
          <p:cNvSpPr txBox="1"/>
          <p:nvPr/>
        </p:nvSpPr>
        <p:spPr>
          <a:xfrm>
            <a:off x="279591" y="312270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5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E3E1C2B-851A-427D-81AB-973AF50081E3}"/>
              </a:ext>
            </a:extLst>
          </p:cNvPr>
          <p:cNvSpPr txBox="1"/>
          <p:nvPr/>
        </p:nvSpPr>
        <p:spPr>
          <a:xfrm>
            <a:off x="296634" y="3727620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4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6251FF6-60AF-4834-A242-32C4D74DC794}"/>
              </a:ext>
            </a:extLst>
          </p:cNvPr>
          <p:cNvSpPr txBox="1"/>
          <p:nvPr/>
        </p:nvSpPr>
        <p:spPr>
          <a:xfrm>
            <a:off x="296634" y="4332537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3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878103A-B1BB-4BE0-8A7C-46EC6EEC5E43}"/>
              </a:ext>
            </a:extLst>
          </p:cNvPr>
          <p:cNvSpPr txBox="1"/>
          <p:nvPr/>
        </p:nvSpPr>
        <p:spPr>
          <a:xfrm>
            <a:off x="332105" y="4869160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2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F936EAA-68F8-4E51-BDE6-4F9562A48E53}"/>
              </a:ext>
            </a:extLst>
          </p:cNvPr>
          <p:cNvSpPr txBox="1"/>
          <p:nvPr/>
        </p:nvSpPr>
        <p:spPr>
          <a:xfrm>
            <a:off x="279591" y="5474077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1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993C10E-D90C-4C7C-A99F-BCA974DAE4E9}"/>
              </a:ext>
            </a:extLst>
          </p:cNvPr>
          <p:cNvSpPr txBox="1"/>
          <p:nvPr/>
        </p:nvSpPr>
        <p:spPr>
          <a:xfrm>
            <a:off x="4239962" y="2225186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7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C177A12-6924-46DF-B397-641033AF92F1}"/>
              </a:ext>
            </a:extLst>
          </p:cNvPr>
          <p:cNvSpPr txBox="1"/>
          <p:nvPr/>
        </p:nvSpPr>
        <p:spPr>
          <a:xfrm>
            <a:off x="4261154" y="2804286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6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860F4A3-967B-489E-AF98-B05356502BBB}"/>
              </a:ext>
            </a:extLst>
          </p:cNvPr>
          <p:cNvSpPr txBox="1"/>
          <p:nvPr/>
        </p:nvSpPr>
        <p:spPr>
          <a:xfrm>
            <a:off x="4288618" y="3349588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5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7D4A10E-8E24-4973-B32A-3B556AEA2D0B}"/>
              </a:ext>
            </a:extLst>
          </p:cNvPr>
          <p:cNvSpPr txBox="1"/>
          <p:nvPr/>
        </p:nvSpPr>
        <p:spPr>
          <a:xfrm>
            <a:off x="4307498" y="3934555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4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F8ECE3EA-698C-4CF9-A1C0-AFF39E775FFB}"/>
              </a:ext>
            </a:extLst>
          </p:cNvPr>
          <p:cNvSpPr txBox="1"/>
          <p:nvPr/>
        </p:nvSpPr>
        <p:spPr>
          <a:xfrm>
            <a:off x="4316862" y="4473485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3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8653FC9E-0A51-4A6B-AC25-D0FCB04B30B0}"/>
              </a:ext>
            </a:extLst>
          </p:cNvPr>
          <p:cNvSpPr txBox="1"/>
          <p:nvPr/>
        </p:nvSpPr>
        <p:spPr>
          <a:xfrm>
            <a:off x="4373657" y="4983827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2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97945963-80EF-4C65-9FCC-8071DCE275B9}"/>
              </a:ext>
            </a:extLst>
          </p:cNvPr>
          <p:cNvSpPr txBox="1"/>
          <p:nvPr/>
        </p:nvSpPr>
        <p:spPr>
          <a:xfrm>
            <a:off x="4366183" y="5494169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1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BFC91F40-84E1-4D65-8B16-5CC0444A12EC}"/>
              </a:ext>
            </a:extLst>
          </p:cNvPr>
          <p:cNvSpPr txBox="1"/>
          <p:nvPr/>
        </p:nvSpPr>
        <p:spPr>
          <a:xfrm>
            <a:off x="8093813" y="2067416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7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C13A7818-7048-43AF-9964-9C6E9FAF2AA9}"/>
              </a:ext>
            </a:extLst>
          </p:cNvPr>
          <p:cNvSpPr txBox="1"/>
          <p:nvPr/>
        </p:nvSpPr>
        <p:spPr>
          <a:xfrm>
            <a:off x="8093813" y="2662864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6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BDDCC9E9-6B9F-487A-8A9B-BE02D48A41FA}"/>
              </a:ext>
            </a:extLst>
          </p:cNvPr>
          <p:cNvSpPr txBox="1"/>
          <p:nvPr/>
        </p:nvSpPr>
        <p:spPr>
          <a:xfrm>
            <a:off x="8093813" y="3250684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5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8EAAC456-1D88-4ADC-AE84-48B1E6732D2A}"/>
              </a:ext>
            </a:extLst>
          </p:cNvPr>
          <p:cNvSpPr txBox="1"/>
          <p:nvPr/>
        </p:nvSpPr>
        <p:spPr>
          <a:xfrm>
            <a:off x="8110856" y="3855601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4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C7A5373B-1F01-4E05-9E08-7162F4D0FFB6}"/>
              </a:ext>
            </a:extLst>
          </p:cNvPr>
          <p:cNvSpPr txBox="1"/>
          <p:nvPr/>
        </p:nvSpPr>
        <p:spPr>
          <a:xfrm>
            <a:off x="8110856" y="4460518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3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8E0BBBBA-FACF-4EAF-B8A0-722BEDA4F031}"/>
              </a:ext>
            </a:extLst>
          </p:cNvPr>
          <p:cNvSpPr txBox="1"/>
          <p:nvPr/>
        </p:nvSpPr>
        <p:spPr>
          <a:xfrm>
            <a:off x="8146327" y="4997141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2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9175670D-427E-4846-AD5C-C9FF0D1FB3A2}"/>
              </a:ext>
            </a:extLst>
          </p:cNvPr>
          <p:cNvSpPr txBox="1"/>
          <p:nvPr/>
        </p:nvSpPr>
        <p:spPr>
          <a:xfrm>
            <a:off x="8093813" y="5602058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1 </a:t>
            </a:r>
            <a:r>
              <a:rPr lang="hu-HU" dirty="0" err="1"/>
              <a:t>rating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441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8D406B-36CA-4F4A-B16B-964D38F6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your child starts school from</a:t>
            </a:r>
            <a:r>
              <a:rPr lang="hu-HU" dirty="0"/>
              <a:t>? </a:t>
            </a:r>
            <a:r>
              <a:rPr lang="en-US" sz="1600" b="0" dirty="0"/>
              <a:t>Total number of respondents: 76</a:t>
            </a:r>
            <a:endParaRPr lang="hu-HU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2E36FD4A-3E8F-4A3F-AABA-0B9B412C7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291244"/>
              </p:ext>
            </p:extLst>
          </p:nvPr>
        </p:nvGraphicFramePr>
        <p:xfrm>
          <a:off x="288632" y="878557"/>
          <a:ext cx="1166495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BF96AD6-9CD3-4084-A5A1-0B55DACEC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2</a:t>
            </a:fld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D22B724-431A-4F5D-B24B-64385599B6B9}"/>
              </a:ext>
            </a:extLst>
          </p:cNvPr>
          <p:cNvSpPr txBox="1"/>
          <p:nvPr/>
        </p:nvSpPr>
        <p:spPr>
          <a:xfrm>
            <a:off x="1127448" y="5661248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/>
              <a:t>District</a:t>
            </a:r>
            <a:r>
              <a:rPr lang="hu-HU" sz="1200" dirty="0"/>
              <a:t> 2.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97D6294-C993-4267-B149-B6E4283EF34D}"/>
              </a:ext>
            </a:extLst>
          </p:cNvPr>
          <p:cNvSpPr txBox="1"/>
          <p:nvPr/>
        </p:nvSpPr>
        <p:spPr>
          <a:xfrm>
            <a:off x="2495600" y="5675148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/>
              <a:t>District</a:t>
            </a:r>
            <a:r>
              <a:rPr lang="hu-HU" sz="1200" dirty="0"/>
              <a:t> 3.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21F7A99-25E9-43D9-A05B-28D0BF6DFB66}"/>
              </a:ext>
            </a:extLst>
          </p:cNvPr>
          <p:cNvSpPr txBox="1"/>
          <p:nvPr/>
        </p:nvSpPr>
        <p:spPr>
          <a:xfrm>
            <a:off x="3647728" y="5656657"/>
            <a:ext cx="12494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/>
              <a:t>Other</a:t>
            </a:r>
            <a:r>
              <a:rPr lang="hu-HU" sz="1200" dirty="0"/>
              <a:t> </a:t>
            </a:r>
            <a:r>
              <a:rPr lang="hu-HU" sz="1200" dirty="0" err="1"/>
              <a:t>District</a:t>
            </a:r>
            <a:r>
              <a:rPr lang="hu-HU" sz="1200" dirty="0"/>
              <a:t> 4.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A9D6FEF-B06A-4D22-BE1E-6F50CDA1BEEF}"/>
              </a:ext>
            </a:extLst>
          </p:cNvPr>
          <p:cNvSpPr txBox="1"/>
          <p:nvPr/>
        </p:nvSpPr>
        <p:spPr>
          <a:xfrm>
            <a:off x="6553328" y="5656656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/>
              <a:t>District</a:t>
            </a:r>
            <a:r>
              <a:rPr lang="hu-HU" sz="1200" dirty="0"/>
              <a:t> 13.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EE2DF16-0CD5-44ED-8DBB-8B795D064ECC}"/>
              </a:ext>
            </a:extLst>
          </p:cNvPr>
          <p:cNvSpPr txBox="1"/>
          <p:nvPr/>
        </p:nvSpPr>
        <p:spPr>
          <a:xfrm>
            <a:off x="7946587" y="5662478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/>
              <a:t>District</a:t>
            </a:r>
            <a:r>
              <a:rPr lang="hu-HU" sz="1200" dirty="0"/>
              <a:t> 15.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5211B19-5B9E-458F-9321-2C1F431A6974}"/>
              </a:ext>
            </a:extLst>
          </p:cNvPr>
          <p:cNvSpPr txBox="1"/>
          <p:nvPr/>
        </p:nvSpPr>
        <p:spPr>
          <a:xfrm>
            <a:off x="9253455" y="5680942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/>
              <a:t>District</a:t>
            </a:r>
            <a:r>
              <a:rPr lang="hu-HU" sz="1200" dirty="0"/>
              <a:t> 16.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E5915EC-7D3C-49FB-9C5C-BB107C7B2929}"/>
              </a:ext>
            </a:extLst>
          </p:cNvPr>
          <p:cNvSpPr txBox="1"/>
          <p:nvPr/>
        </p:nvSpPr>
        <p:spPr>
          <a:xfrm>
            <a:off x="10477764" y="5661248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200" dirty="0" err="1"/>
              <a:t>Agglomeration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5209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49E98D-DF02-4954-90ED-D236B7E1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grade is your child in</a:t>
            </a:r>
            <a:r>
              <a:rPr lang="hu-HU" dirty="0"/>
              <a:t>? </a:t>
            </a:r>
            <a:r>
              <a:rPr lang="en-US" sz="1600" b="0" dirty="0"/>
              <a:t>Total number of respondents: 76</a:t>
            </a:r>
            <a:endParaRPr lang="hu-HU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DA766033-CC8D-40C5-92D6-67BA52CB9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940955"/>
              </p:ext>
            </p:extLst>
          </p:nvPr>
        </p:nvGraphicFramePr>
        <p:xfrm>
          <a:off x="263525" y="908050"/>
          <a:ext cx="1166495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7289590-D19C-4A5A-BB46-264AB143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3</a:t>
            </a:fld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5040692-A19C-47F7-9EA4-D220BFC47809}"/>
              </a:ext>
            </a:extLst>
          </p:cNvPr>
          <p:cNvSpPr txBox="1"/>
          <p:nvPr/>
        </p:nvSpPr>
        <p:spPr>
          <a:xfrm>
            <a:off x="263525" y="1196975"/>
            <a:ext cx="7199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Class</a:t>
            </a:r>
            <a:r>
              <a:rPr lang="hu-HU" dirty="0"/>
              <a:t> 8.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2C63868-B83B-4E57-A940-B432225EEF5D}"/>
              </a:ext>
            </a:extLst>
          </p:cNvPr>
          <p:cNvSpPr txBox="1"/>
          <p:nvPr/>
        </p:nvSpPr>
        <p:spPr>
          <a:xfrm>
            <a:off x="263352" y="1844675"/>
            <a:ext cx="705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Class</a:t>
            </a:r>
            <a:r>
              <a:rPr lang="hu-HU" dirty="0"/>
              <a:t> 7.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6632615-2745-4ADB-9D92-34AA6731E55A}"/>
              </a:ext>
            </a:extLst>
          </p:cNvPr>
          <p:cNvSpPr txBox="1"/>
          <p:nvPr/>
        </p:nvSpPr>
        <p:spPr>
          <a:xfrm>
            <a:off x="261612" y="2487831"/>
            <a:ext cx="7199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Class</a:t>
            </a:r>
            <a:r>
              <a:rPr lang="hu-HU" dirty="0"/>
              <a:t> 6.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FBE320B-DBFA-4DAD-8949-206AA5B0EC1B}"/>
              </a:ext>
            </a:extLst>
          </p:cNvPr>
          <p:cNvSpPr txBox="1"/>
          <p:nvPr/>
        </p:nvSpPr>
        <p:spPr>
          <a:xfrm>
            <a:off x="256209" y="3048426"/>
            <a:ext cx="7199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Class</a:t>
            </a:r>
            <a:r>
              <a:rPr lang="hu-HU" dirty="0"/>
              <a:t> 5.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5BA622-3410-442F-A009-051318285B3E}"/>
              </a:ext>
            </a:extLst>
          </p:cNvPr>
          <p:cNvSpPr txBox="1"/>
          <p:nvPr/>
        </p:nvSpPr>
        <p:spPr>
          <a:xfrm>
            <a:off x="256208" y="3640187"/>
            <a:ext cx="7199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Class</a:t>
            </a:r>
            <a:r>
              <a:rPr lang="hu-HU" dirty="0"/>
              <a:t> 4.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620BE83-D38F-461A-BBBC-62F8135D18F8}"/>
              </a:ext>
            </a:extLst>
          </p:cNvPr>
          <p:cNvSpPr txBox="1"/>
          <p:nvPr/>
        </p:nvSpPr>
        <p:spPr>
          <a:xfrm>
            <a:off x="256209" y="4283343"/>
            <a:ext cx="7199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Class</a:t>
            </a:r>
            <a:r>
              <a:rPr lang="hu-HU" dirty="0"/>
              <a:t> 3.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FCAC243-8C5E-4AFE-857E-81CB1C4EB73B}"/>
              </a:ext>
            </a:extLst>
          </p:cNvPr>
          <p:cNvSpPr txBox="1"/>
          <p:nvPr/>
        </p:nvSpPr>
        <p:spPr>
          <a:xfrm>
            <a:off x="263525" y="4858556"/>
            <a:ext cx="7199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Class</a:t>
            </a:r>
            <a:r>
              <a:rPr lang="hu-HU" dirty="0"/>
              <a:t> 2.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44545C6-A73A-4C29-BB88-C9D39EE9A0C8}"/>
              </a:ext>
            </a:extLst>
          </p:cNvPr>
          <p:cNvSpPr txBox="1"/>
          <p:nvPr/>
        </p:nvSpPr>
        <p:spPr>
          <a:xfrm>
            <a:off x="263525" y="5491638"/>
            <a:ext cx="7199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Class</a:t>
            </a:r>
            <a:r>
              <a:rPr lang="hu-HU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12043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A87F23-E6A8-4B94-B9E9-BDC60BC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modes of transport your child uses most often to get to school in good weather</a:t>
            </a:r>
            <a:r>
              <a:rPr lang="hu-HU" dirty="0"/>
              <a:t>? </a:t>
            </a:r>
            <a:r>
              <a:rPr lang="hu-HU" sz="1600" b="0" dirty="0"/>
              <a:t>Total </a:t>
            </a:r>
            <a:r>
              <a:rPr lang="hu-HU" sz="1600" b="0" dirty="0" err="1"/>
              <a:t>respondents</a:t>
            </a:r>
            <a:r>
              <a:rPr lang="hu-HU" sz="1600" b="0" dirty="0"/>
              <a:t>: 76</a:t>
            </a:r>
            <a:endParaRPr lang="hu-HU" b="0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7CA27365-159D-4BD4-B34D-B86FD0785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901588"/>
              </p:ext>
            </p:extLst>
          </p:nvPr>
        </p:nvGraphicFramePr>
        <p:xfrm>
          <a:off x="263525" y="953074"/>
          <a:ext cx="6624563" cy="535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4F863EF-9015-481D-B4C8-948F15857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4</a:t>
            </a:fld>
            <a:endParaRPr lang="hu-HU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D30CFD-D7DB-4204-B6D8-3161AF5F2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870096"/>
              </p:ext>
            </p:extLst>
          </p:nvPr>
        </p:nvGraphicFramePr>
        <p:xfrm>
          <a:off x="6888088" y="953073"/>
          <a:ext cx="485608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F0761EA0-E213-4EA4-A508-75D94E409C1A}"/>
              </a:ext>
            </a:extLst>
          </p:cNvPr>
          <p:cNvSpPr txBox="1"/>
          <p:nvPr/>
        </p:nvSpPr>
        <p:spPr>
          <a:xfrm>
            <a:off x="7464151" y="1065995"/>
            <a:ext cx="36724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36% of children who live in </a:t>
            </a:r>
            <a:r>
              <a:rPr lang="hu-HU" dirty="0" err="1"/>
              <a:t>District</a:t>
            </a:r>
            <a:r>
              <a:rPr lang="en-US" dirty="0"/>
              <a:t> 4 and still travel by car</a:t>
            </a:r>
            <a:endParaRPr lang="hu-HU" dirty="0"/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81A7091-9865-4E33-B636-49CE0D0939B7}"/>
              </a:ext>
            </a:extLst>
          </p:cNvPr>
          <p:cNvSpPr txBox="1"/>
          <p:nvPr/>
        </p:nvSpPr>
        <p:spPr>
          <a:xfrm>
            <a:off x="263525" y="1212639"/>
            <a:ext cx="31681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Car</a:t>
            </a:r>
            <a:r>
              <a:rPr lang="hu-HU" dirty="0"/>
              <a:t> + </a:t>
            </a:r>
            <a:r>
              <a:rPr lang="hu-HU" dirty="0" err="1"/>
              <a:t>walking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87A2493-9BB8-4928-9783-310FD93A1655}"/>
              </a:ext>
            </a:extLst>
          </p:cNvPr>
          <p:cNvSpPr txBox="1"/>
          <p:nvPr/>
        </p:nvSpPr>
        <p:spPr>
          <a:xfrm>
            <a:off x="263524" y="1700808"/>
            <a:ext cx="31681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Car</a:t>
            </a:r>
            <a:r>
              <a:rPr lang="hu-HU" dirty="0"/>
              <a:t> +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 (</a:t>
            </a:r>
            <a:r>
              <a:rPr lang="en-US" dirty="0"/>
              <a:t>at least 2/3 of the trip by car</a:t>
            </a:r>
            <a:r>
              <a:rPr lang="hu-HU" dirty="0"/>
              <a:t>)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24FB185-EE7F-45E0-A156-589C40432967}"/>
              </a:ext>
            </a:extLst>
          </p:cNvPr>
          <p:cNvSpPr txBox="1"/>
          <p:nvPr/>
        </p:nvSpPr>
        <p:spPr>
          <a:xfrm>
            <a:off x="263523" y="2225885"/>
            <a:ext cx="31681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Car</a:t>
            </a:r>
            <a:r>
              <a:rPr lang="hu-HU" dirty="0"/>
              <a:t> +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 (</a:t>
            </a:r>
            <a:r>
              <a:rPr lang="en-US" dirty="0"/>
              <a:t>at least </a:t>
            </a:r>
            <a:r>
              <a:rPr lang="hu-HU" dirty="0"/>
              <a:t>1</a:t>
            </a:r>
            <a:r>
              <a:rPr lang="en-US" dirty="0"/>
              <a:t>/3 of the trip by car</a:t>
            </a:r>
            <a:r>
              <a:rPr lang="hu-HU" dirty="0"/>
              <a:t>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B6FCEB8-B0E2-44F3-A9E7-D4C25F0F39F8}"/>
              </a:ext>
            </a:extLst>
          </p:cNvPr>
          <p:cNvSpPr txBox="1"/>
          <p:nvPr/>
        </p:nvSpPr>
        <p:spPr>
          <a:xfrm>
            <a:off x="263525" y="2838560"/>
            <a:ext cx="31681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Car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3135565-79AE-45EE-AD7C-6FABE9D525F7}"/>
              </a:ext>
            </a:extLst>
          </p:cNvPr>
          <p:cNvSpPr txBox="1"/>
          <p:nvPr/>
        </p:nvSpPr>
        <p:spPr>
          <a:xfrm>
            <a:off x="280309" y="3297391"/>
            <a:ext cx="31681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Public </a:t>
            </a:r>
            <a:r>
              <a:rPr lang="hu-HU" dirty="0" err="1"/>
              <a:t>transport</a:t>
            </a:r>
            <a:r>
              <a:rPr lang="hu-HU" dirty="0"/>
              <a:t> + </a:t>
            </a:r>
            <a:r>
              <a:rPr lang="hu-HU" dirty="0" err="1"/>
              <a:t>scooter</a:t>
            </a:r>
            <a:r>
              <a:rPr lang="hu-HU" dirty="0"/>
              <a:t> (</a:t>
            </a:r>
            <a:r>
              <a:rPr lang="en-US" dirty="0"/>
              <a:t>at least </a:t>
            </a:r>
            <a:r>
              <a:rPr lang="hu-HU" dirty="0"/>
              <a:t>2</a:t>
            </a:r>
            <a:r>
              <a:rPr lang="en-US" dirty="0"/>
              <a:t>/3 of the trip by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1AD9A68-D8A0-4B67-88BF-A24E615EC43C}"/>
              </a:ext>
            </a:extLst>
          </p:cNvPr>
          <p:cNvSpPr txBox="1"/>
          <p:nvPr/>
        </p:nvSpPr>
        <p:spPr>
          <a:xfrm>
            <a:off x="280309" y="3833955"/>
            <a:ext cx="31681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Public </a:t>
            </a:r>
            <a:r>
              <a:rPr lang="hu-HU" dirty="0" err="1"/>
              <a:t>transport</a:t>
            </a:r>
            <a:r>
              <a:rPr lang="hu-HU" dirty="0"/>
              <a:t> + </a:t>
            </a:r>
            <a:r>
              <a:rPr lang="hu-HU" dirty="0" err="1"/>
              <a:t>walking</a:t>
            </a:r>
            <a:r>
              <a:rPr lang="hu-HU" dirty="0"/>
              <a:t> (</a:t>
            </a:r>
            <a:r>
              <a:rPr lang="en-US" dirty="0"/>
              <a:t>at least </a:t>
            </a:r>
            <a:r>
              <a:rPr lang="hu-HU" dirty="0"/>
              <a:t>2</a:t>
            </a:r>
            <a:r>
              <a:rPr lang="en-US" dirty="0"/>
              <a:t>/3 of the trip by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)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B3D3E2D-5515-460E-BC4E-97AA1A4DA91E}"/>
              </a:ext>
            </a:extLst>
          </p:cNvPr>
          <p:cNvSpPr txBox="1"/>
          <p:nvPr/>
        </p:nvSpPr>
        <p:spPr>
          <a:xfrm>
            <a:off x="280309" y="4432309"/>
            <a:ext cx="31681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Public </a:t>
            </a:r>
            <a:r>
              <a:rPr lang="hu-HU" dirty="0" err="1"/>
              <a:t>transport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5CA53BA-BF0D-4370-A5D0-342ECB73DDD4}"/>
              </a:ext>
            </a:extLst>
          </p:cNvPr>
          <p:cNvSpPr txBox="1"/>
          <p:nvPr/>
        </p:nvSpPr>
        <p:spPr>
          <a:xfrm>
            <a:off x="296331" y="4962758"/>
            <a:ext cx="31681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Bicycle</a:t>
            </a:r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332D44B-8225-465E-89FB-34895ED621B3}"/>
              </a:ext>
            </a:extLst>
          </p:cNvPr>
          <p:cNvSpPr txBox="1"/>
          <p:nvPr/>
        </p:nvSpPr>
        <p:spPr>
          <a:xfrm>
            <a:off x="280309" y="5506861"/>
            <a:ext cx="31681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Walking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17A3284-6B16-4A1D-A528-C6290510BE9B}"/>
              </a:ext>
            </a:extLst>
          </p:cNvPr>
          <p:cNvSpPr txBox="1"/>
          <p:nvPr/>
        </p:nvSpPr>
        <p:spPr>
          <a:xfrm>
            <a:off x="263352" y="5013176"/>
            <a:ext cx="31681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Bicycle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499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A57904-A935-4837-A4A6-05C26E44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modes of transport your child uses most often to get to school in good weather</a:t>
            </a:r>
            <a:r>
              <a:rPr lang="hu-HU" dirty="0"/>
              <a:t>?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A9AC1F0-29F7-430E-AF22-13AFFECB1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5</a:t>
            </a:fld>
            <a:endParaRPr lang="hu-HU" dirty="0"/>
          </a:p>
        </p:txBody>
      </p:sp>
      <p:graphicFrame>
        <p:nvGraphicFramePr>
          <p:cNvPr id="5" name="Tartalom helye 6">
            <a:extLst>
              <a:ext uri="{FF2B5EF4-FFF2-40B4-BE49-F238E27FC236}">
                <a16:creationId xmlns:a16="http://schemas.microsoft.com/office/drawing/2014/main" id="{DBDFEA5F-EA35-4D22-B1DB-D829F7ACE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711787"/>
              </p:ext>
            </p:extLst>
          </p:nvPr>
        </p:nvGraphicFramePr>
        <p:xfrm>
          <a:off x="263525" y="908050"/>
          <a:ext cx="5832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D72F2D2-7E55-4625-8847-796B6329C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282415"/>
              </p:ext>
            </p:extLst>
          </p:nvPr>
        </p:nvGraphicFramePr>
        <p:xfrm>
          <a:off x="6096000" y="908050"/>
          <a:ext cx="583247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739C0D56-417D-4F53-B4EC-C60487AEC372}"/>
              </a:ext>
            </a:extLst>
          </p:cNvPr>
          <p:cNvSpPr txBox="1"/>
          <p:nvPr/>
        </p:nvSpPr>
        <p:spPr>
          <a:xfrm>
            <a:off x="1127448" y="962600"/>
            <a:ext cx="43924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Transport</a:t>
            </a:r>
            <a:r>
              <a:rPr lang="hu-HU" dirty="0"/>
              <a:t> modes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grades</a:t>
            </a:r>
            <a:r>
              <a:rPr lang="hu-HU" dirty="0"/>
              <a:t> 1-4</a:t>
            </a:r>
          </a:p>
          <a:p>
            <a:pPr algn="ctr"/>
            <a:r>
              <a:rPr lang="hu-HU" dirty="0"/>
              <a:t> (66 </a:t>
            </a:r>
            <a:r>
              <a:rPr lang="hu-HU" dirty="0" err="1"/>
              <a:t>person</a:t>
            </a:r>
            <a:r>
              <a:rPr lang="hu-HU" dirty="0"/>
              <a:t>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0E869EC-BC24-43C4-ACAF-A1A379D3C13E}"/>
              </a:ext>
            </a:extLst>
          </p:cNvPr>
          <p:cNvSpPr txBox="1"/>
          <p:nvPr/>
        </p:nvSpPr>
        <p:spPr>
          <a:xfrm>
            <a:off x="6672064" y="1052736"/>
            <a:ext cx="43924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Transport</a:t>
            </a:r>
            <a:r>
              <a:rPr lang="hu-HU" dirty="0"/>
              <a:t> modes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grades</a:t>
            </a:r>
            <a:r>
              <a:rPr lang="hu-HU" dirty="0"/>
              <a:t> 5-8</a:t>
            </a:r>
          </a:p>
          <a:p>
            <a:pPr algn="ctr"/>
            <a:r>
              <a:rPr lang="hu-HU" dirty="0"/>
              <a:t> (19 </a:t>
            </a:r>
            <a:r>
              <a:rPr lang="hu-HU" dirty="0" err="1"/>
              <a:t>person</a:t>
            </a:r>
            <a:r>
              <a:rPr lang="hu-HU" dirty="0"/>
              <a:t>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81B42BD-F72F-4CD2-AE7B-33C80D006924}"/>
              </a:ext>
            </a:extLst>
          </p:cNvPr>
          <p:cNvSpPr txBox="1"/>
          <p:nvPr/>
        </p:nvSpPr>
        <p:spPr>
          <a:xfrm>
            <a:off x="263524" y="5445224"/>
            <a:ext cx="26471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 err="1"/>
              <a:t>Walking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E8EFE24-B26C-4295-9D71-6E7B7C8CC898}"/>
              </a:ext>
            </a:extLst>
          </p:cNvPr>
          <p:cNvSpPr txBox="1"/>
          <p:nvPr/>
        </p:nvSpPr>
        <p:spPr>
          <a:xfrm>
            <a:off x="255414" y="4725144"/>
            <a:ext cx="26471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 err="1"/>
              <a:t>Bicycle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1FA1B44-B73D-4C7F-950A-BD937D0BBFF4}"/>
              </a:ext>
            </a:extLst>
          </p:cNvPr>
          <p:cNvSpPr txBox="1"/>
          <p:nvPr/>
        </p:nvSpPr>
        <p:spPr>
          <a:xfrm>
            <a:off x="280309" y="4083183"/>
            <a:ext cx="25753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/>
              <a:t>Public </a:t>
            </a:r>
            <a:r>
              <a:rPr lang="hu-HU" dirty="0" err="1"/>
              <a:t>transport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E336238-321E-41FB-8378-0280AEF3B111}"/>
              </a:ext>
            </a:extLst>
          </p:cNvPr>
          <p:cNvSpPr txBox="1"/>
          <p:nvPr/>
        </p:nvSpPr>
        <p:spPr>
          <a:xfrm>
            <a:off x="280309" y="3208205"/>
            <a:ext cx="2622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/>
              <a:t>Public </a:t>
            </a:r>
            <a:r>
              <a:rPr lang="hu-HU" dirty="0" err="1"/>
              <a:t>transport</a:t>
            </a:r>
            <a:r>
              <a:rPr lang="hu-HU" dirty="0"/>
              <a:t> + </a:t>
            </a:r>
            <a:r>
              <a:rPr lang="hu-HU" dirty="0" err="1"/>
              <a:t>walking</a:t>
            </a:r>
            <a:r>
              <a:rPr lang="hu-HU" dirty="0"/>
              <a:t> (</a:t>
            </a:r>
            <a:r>
              <a:rPr lang="en-US" dirty="0"/>
              <a:t>at least </a:t>
            </a:r>
            <a:r>
              <a:rPr lang="hu-HU" dirty="0"/>
              <a:t>2</a:t>
            </a:r>
            <a:r>
              <a:rPr lang="en-US" dirty="0"/>
              <a:t>/3 of the trip by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rest </a:t>
            </a:r>
            <a:r>
              <a:rPr lang="hu-HU" dirty="0" err="1"/>
              <a:t>walking</a:t>
            </a:r>
            <a:r>
              <a:rPr lang="hu-HU" dirty="0"/>
              <a:t>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489BF5-823F-4FAF-8479-634CC9E7D29A}"/>
              </a:ext>
            </a:extLst>
          </p:cNvPr>
          <p:cNvSpPr txBox="1"/>
          <p:nvPr/>
        </p:nvSpPr>
        <p:spPr>
          <a:xfrm>
            <a:off x="273885" y="2678383"/>
            <a:ext cx="25817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 err="1"/>
              <a:t>Car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2EF9D60-4ABD-4040-B47F-AE16C588E40F}"/>
              </a:ext>
            </a:extLst>
          </p:cNvPr>
          <p:cNvSpPr txBox="1"/>
          <p:nvPr/>
        </p:nvSpPr>
        <p:spPr>
          <a:xfrm>
            <a:off x="280309" y="1859474"/>
            <a:ext cx="26222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 err="1"/>
              <a:t>Car</a:t>
            </a:r>
            <a:r>
              <a:rPr lang="hu-HU" dirty="0"/>
              <a:t> +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 (</a:t>
            </a:r>
            <a:r>
              <a:rPr lang="en-US" dirty="0"/>
              <a:t>at least 2/3 of the trip by car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9998470-3FC8-4606-9C66-72A002F05E37}"/>
              </a:ext>
            </a:extLst>
          </p:cNvPr>
          <p:cNvSpPr txBox="1"/>
          <p:nvPr/>
        </p:nvSpPr>
        <p:spPr>
          <a:xfrm>
            <a:off x="6167438" y="2672189"/>
            <a:ext cx="25574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 err="1"/>
              <a:t>Car</a:t>
            </a:r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8274E54-3F1A-4974-B6EF-26F38A9E4A1D}"/>
              </a:ext>
            </a:extLst>
          </p:cNvPr>
          <p:cNvSpPr txBox="1"/>
          <p:nvPr/>
        </p:nvSpPr>
        <p:spPr>
          <a:xfrm>
            <a:off x="6181010" y="3232373"/>
            <a:ext cx="25670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/>
              <a:t>Public </a:t>
            </a:r>
            <a:r>
              <a:rPr lang="hu-HU" dirty="0" err="1"/>
              <a:t>transport</a:t>
            </a:r>
            <a:r>
              <a:rPr lang="hu-HU" dirty="0"/>
              <a:t> + </a:t>
            </a:r>
            <a:r>
              <a:rPr lang="hu-HU" dirty="0" err="1"/>
              <a:t>scooter</a:t>
            </a:r>
            <a:r>
              <a:rPr lang="hu-HU" dirty="0"/>
              <a:t> (</a:t>
            </a:r>
            <a:r>
              <a:rPr lang="en-US" dirty="0"/>
              <a:t>at least </a:t>
            </a:r>
            <a:r>
              <a:rPr lang="hu-HU" dirty="0"/>
              <a:t>2</a:t>
            </a:r>
            <a:r>
              <a:rPr lang="en-US" dirty="0"/>
              <a:t>/3 of the trip by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)</a:t>
            </a:r>
          </a:p>
          <a:p>
            <a:pPr algn="r"/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E17A720-26B1-4601-B4C5-A4307642D88A}"/>
              </a:ext>
            </a:extLst>
          </p:cNvPr>
          <p:cNvSpPr txBox="1"/>
          <p:nvPr/>
        </p:nvSpPr>
        <p:spPr>
          <a:xfrm>
            <a:off x="6181010" y="3951510"/>
            <a:ext cx="2535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/>
              <a:t>Public </a:t>
            </a:r>
            <a:r>
              <a:rPr lang="hu-HU" dirty="0" err="1"/>
              <a:t>transport</a:t>
            </a:r>
            <a:r>
              <a:rPr lang="hu-HU" dirty="0"/>
              <a:t> + </a:t>
            </a:r>
            <a:r>
              <a:rPr lang="hu-HU" dirty="0" err="1"/>
              <a:t>walking</a:t>
            </a:r>
            <a:r>
              <a:rPr lang="hu-HU" dirty="0"/>
              <a:t> (</a:t>
            </a:r>
            <a:r>
              <a:rPr lang="en-US" dirty="0"/>
              <a:t>at least </a:t>
            </a:r>
            <a:r>
              <a:rPr lang="hu-HU" dirty="0"/>
              <a:t>2</a:t>
            </a:r>
            <a:r>
              <a:rPr lang="en-US" dirty="0"/>
              <a:t>/3 of the trip by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rest </a:t>
            </a:r>
            <a:r>
              <a:rPr lang="hu-HU" dirty="0" err="1"/>
              <a:t>walking</a:t>
            </a:r>
            <a:r>
              <a:rPr lang="hu-HU" dirty="0"/>
              <a:t>)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7A88092-ACE1-4E7F-A6FF-47F0AE22E3C2}"/>
              </a:ext>
            </a:extLst>
          </p:cNvPr>
          <p:cNvSpPr txBox="1"/>
          <p:nvPr/>
        </p:nvSpPr>
        <p:spPr>
          <a:xfrm>
            <a:off x="6181010" y="4738153"/>
            <a:ext cx="24901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/>
              <a:t>Public </a:t>
            </a:r>
            <a:r>
              <a:rPr lang="hu-HU" dirty="0" err="1"/>
              <a:t>transport</a:t>
            </a:r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61ABCE6-F504-4F1B-81CD-05190ED54812}"/>
              </a:ext>
            </a:extLst>
          </p:cNvPr>
          <p:cNvSpPr txBox="1"/>
          <p:nvPr/>
        </p:nvSpPr>
        <p:spPr>
          <a:xfrm>
            <a:off x="6167438" y="5413978"/>
            <a:ext cx="25488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 err="1"/>
              <a:t>Walking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F91FBB2-02CE-4098-B32F-7C9B71E95815}"/>
              </a:ext>
            </a:extLst>
          </p:cNvPr>
          <p:cNvSpPr txBox="1"/>
          <p:nvPr/>
        </p:nvSpPr>
        <p:spPr>
          <a:xfrm>
            <a:off x="6181010" y="1812506"/>
            <a:ext cx="2535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algn="r"/>
            <a:r>
              <a:rPr lang="hu-HU" dirty="0" err="1"/>
              <a:t>Car</a:t>
            </a:r>
            <a:r>
              <a:rPr lang="hu-HU" dirty="0"/>
              <a:t> +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 (</a:t>
            </a:r>
            <a:r>
              <a:rPr lang="en-US" dirty="0"/>
              <a:t>at least 2/3 of the trip by car</a:t>
            </a:r>
            <a:r>
              <a:rPr lang="hu-HU" dirty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758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502656-B556-4D0B-962F-427788E2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child travels independently or is accompanied to school</a:t>
            </a:r>
            <a:r>
              <a:rPr lang="hu-HU" dirty="0"/>
              <a:t>? </a:t>
            </a:r>
            <a:br>
              <a:rPr lang="hu-HU" dirty="0"/>
            </a:br>
            <a:r>
              <a:rPr lang="hu-HU" sz="1600" b="0" dirty="0"/>
              <a:t>Total </a:t>
            </a:r>
            <a:r>
              <a:rPr lang="hu-HU" sz="1600" b="0" dirty="0" err="1"/>
              <a:t>number</a:t>
            </a:r>
            <a:r>
              <a:rPr lang="hu-HU" sz="1600" b="0" dirty="0"/>
              <a:t> of </a:t>
            </a:r>
            <a:r>
              <a:rPr lang="hu-HU" sz="1600" b="0" dirty="0" err="1"/>
              <a:t>respondents</a:t>
            </a:r>
            <a:r>
              <a:rPr lang="hu-HU" sz="1600" b="0" dirty="0"/>
              <a:t>: 76 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2B4CF08-6D41-4A44-8C0C-46AF3E704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6</a:t>
            </a:fld>
            <a:endParaRPr lang="hu-HU" dirty="0"/>
          </a:p>
        </p:txBody>
      </p:sp>
      <p:graphicFrame>
        <p:nvGraphicFramePr>
          <p:cNvPr id="5" name="Tartalom helye 6">
            <a:extLst>
              <a:ext uri="{FF2B5EF4-FFF2-40B4-BE49-F238E27FC236}">
                <a16:creationId xmlns:a16="http://schemas.microsoft.com/office/drawing/2014/main" id="{3AD7D11B-F30F-41F6-993F-42B37EE21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024933"/>
              </p:ext>
            </p:extLst>
          </p:nvPr>
        </p:nvGraphicFramePr>
        <p:xfrm>
          <a:off x="263525" y="1196975"/>
          <a:ext cx="6984603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rtalom helye 6">
            <a:extLst>
              <a:ext uri="{FF2B5EF4-FFF2-40B4-BE49-F238E27FC236}">
                <a16:creationId xmlns:a16="http://schemas.microsoft.com/office/drawing/2014/main" id="{6E17AD3A-0C28-4CDC-B4A2-5551B661D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918525"/>
              </p:ext>
            </p:extLst>
          </p:nvPr>
        </p:nvGraphicFramePr>
        <p:xfrm>
          <a:off x="7464152" y="908050"/>
          <a:ext cx="3888432" cy="511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D06E1FD3-9B98-4620-94D0-CCDA8F591947}"/>
              </a:ext>
            </a:extLst>
          </p:cNvPr>
          <p:cNvSpPr txBox="1"/>
          <p:nvPr/>
        </p:nvSpPr>
        <p:spPr>
          <a:xfrm>
            <a:off x="4583832" y="2996952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l"/>
            <a:r>
              <a:rPr lang="hu-HU" dirty="0"/>
              <a:t>M</a:t>
            </a:r>
            <a:r>
              <a:rPr lang="en-US" dirty="0"/>
              <a:t>y child is completely independent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9FB1BDF-816B-4803-A835-325F1BC01788}"/>
              </a:ext>
            </a:extLst>
          </p:cNvPr>
          <p:cNvSpPr txBox="1"/>
          <p:nvPr/>
        </p:nvSpPr>
        <p:spPr>
          <a:xfrm>
            <a:off x="4583833" y="3450303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W</a:t>
            </a:r>
            <a:r>
              <a:rPr lang="en-US" dirty="0"/>
              <a:t>e do part of our journey together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D47C830-F1E4-4D49-92BA-221BF969D32C}"/>
              </a:ext>
            </a:extLst>
          </p:cNvPr>
          <p:cNvSpPr txBox="1"/>
          <p:nvPr/>
        </p:nvSpPr>
        <p:spPr>
          <a:xfrm>
            <a:off x="7991574" y="836613"/>
            <a:ext cx="336101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/>
              <a:t>P</a:t>
            </a:r>
            <a:r>
              <a:rPr lang="en-US" dirty="0" err="1"/>
              <a:t>roportion</a:t>
            </a:r>
            <a:r>
              <a:rPr lang="en-US" dirty="0"/>
              <a:t> of children travelling independently in lower and upper secondary education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CCAA356-823C-460D-BF39-5B0E38156B56}"/>
              </a:ext>
            </a:extLst>
          </p:cNvPr>
          <p:cNvSpPr txBox="1"/>
          <p:nvPr/>
        </p:nvSpPr>
        <p:spPr>
          <a:xfrm>
            <a:off x="7991574" y="5688500"/>
            <a:ext cx="15364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 err="1"/>
              <a:t>Class</a:t>
            </a:r>
            <a:r>
              <a:rPr lang="hu-HU" dirty="0"/>
              <a:t> 1-4.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0DF5AEC-6D4E-4F9F-B9D9-2C9B48B44694}"/>
              </a:ext>
            </a:extLst>
          </p:cNvPr>
          <p:cNvSpPr txBox="1"/>
          <p:nvPr/>
        </p:nvSpPr>
        <p:spPr>
          <a:xfrm>
            <a:off x="9672079" y="5702400"/>
            <a:ext cx="15364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 err="1"/>
              <a:t>Class</a:t>
            </a:r>
            <a:r>
              <a:rPr lang="hu-HU" dirty="0"/>
              <a:t> 5-8.</a:t>
            </a:r>
          </a:p>
        </p:txBody>
      </p:sp>
    </p:spTree>
    <p:extLst>
      <p:ext uri="{BB962C8B-B14F-4D97-AF65-F5344CB8AC3E}">
        <p14:creationId xmlns:p14="http://schemas.microsoft.com/office/powerpoint/2010/main" val="9613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77E34D-5143-4D50-8D5F-CF5E006E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en-US" dirty="0"/>
              <a:t>your child usually </a:t>
            </a:r>
            <a:r>
              <a:rPr lang="hu-HU" dirty="0" err="1"/>
              <a:t>arrive</a:t>
            </a:r>
            <a:r>
              <a:rPr lang="en-US" dirty="0"/>
              <a:t> at school</a:t>
            </a:r>
            <a:r>
              <a:rPr lang="hu-HU" dirty="0"/>
              <a:t>? </a:t>
            </a:r>
            <a:br>
              <a:rPr lang="hu-HU" dirty="0"/>
            </a:br>
            <a:r>
              <a:rPr lang="hu-HU" sz="1600" b="0" dirty="0"/>
              <a:t>Total </a:t>
            </a:r>
            <a:r>
              <a:rPr lang="hu-HU" sz="1600" b="0" dirty="0" err="1"/>
              <a:t>number</a:t>
            </a:r>
            <a:r>
              <a:rPr lang="hu-HU" sz="1600" b="0" dirty="0"/>
              <a:t> of </a:t>
            </a:r>
            <a:r>
              <a:rPr lang="hu-HU" sz="1600" b="0" dirty="0" err="1"/>
              <a:t>respondents</a:t>
            </a:r>
            <a:r>
              <a:rPr lang="hu-HU" sz="1600" b="0" dirty="0"/>
              <a:t>: 76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1579A66-31A1-45C0-A7F7-F4F60BED8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7</a:t>
            </a:fld>
            <a:endParaRPr lang="hu-HU" dirty="0"/>
          </a:p>
        </p:txBody>
      </p:sp>
      <p:graphicFrame>
        <p:nvGraphicFramePr>
          <p:cNvPr id="5" name="Tartalom helye 6">
            <a:extLst>
              <a:ext uri="{FF2B5EF4-FFF2-40B4-BE49-F238E27FC236}">
                <a16:creationId xmlns:a16="http://schemas.microsoft.com/office/drawing/2014/main" id="{9DCB440E-916C-4B6E-A373-6366B5A30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49214"/>
              </p:ext>
            </p:extLst>
          </p:nvPr>
        </p:nvGraphicFramePr>
        <p:xfrm>
          <a:off x="263525" y="1196975"/>
          <a:ext cx="1166495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32F6CBA5-0467-4C73-AA1F-797D7CAB9B89}"/>
              </a:ext>
            </a:extLst>
          </p:cNvPr>
          <p:cNvSpPr txBox="1"/>
          <p:nvPr/>
        </p:nvSpPr>
        <p:spPr>
          <a:xfrm>
            <a:off x="263525" y="1567676"/>
            <a:ext cx="10079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After</a:t>
            </a:r>
            <a:r>
              <a:rPr lang="hu-HU" dirty="0"/>
              <a:t> 8:00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D4E0893-E56B-4DA9-BB8E-945C4B6D765E}"/>
              </a:ext>
            </a:extLst>
          </p:cNvPr>
          <p:cNvSpPr txBox="1"/>
          <p:nvPr/>
        </p:nvSpPr>
        <p:spPr>
          <a:xfrm>
            <a:off x="256919" y="5384026"/>
            <a:ext cx="10079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 err="1"/>
              <a:t>Before</a:t>
            </a:r>
            <a:r>
              <a:rPr lang="hu-HU" dirty="0"/>
              <a:t> 7:00</a:t>
            </a:r>
          </a:p>
        </p:txBody>
      </p:sp>
    </p:spTree>
    <p:extLst>
      <p:ext uri="{BB962C8B-B14F-4D97-AF65-F5344CB8AC3E}">
        <p14:creationId xmlns:p14="http://schemas.microsoft.com/office/powerpoint/2010/main" val="49312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4C8F63-3449-4E1F-AD1D-BD216048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back to how safe you felt driving around the school during the previous school year? </a:t>
            </a:r>
            <a:br>
              <a:rPr lang="hu-HU" dirty="0"/>
            </a:br>
            <a:r>
              <a:rPr lang="hu-HU" sz="1600" b="0" dirty="0"/>
              <a:t>Total </a:t>
            </a:r>
            <a:r>
              <a:rPr lang="hu-HU" sz="1600" b="0" dirty="0" err="1"/>
              <a:t>number</a:t>
            </a:r>
            <a:r>
              <a:rPr lang="hu-HU" sz="1600" b="0" dirty="0"/>
              <a:t> of </a:t>
            </a:r>
            <a:r>
              <a:rPr lang="hu-HU" sz="1600" b="0" dirty="0" err="1"/>
              <a:t>respondents</a:t>
            </a:r>
            <a:r>
              <a:rPr lang="hu-HU" sz="1600" b="0" dirty="0"/>
              <a:t>: 76</a:t>
            </a:r>
            <a:endParaRPr lang="hu-HU" b="0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5DBE3CF9-A779-40B0-9C3D-B2ED6D0FF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433706"/>
              </p:ext>
            </p:extLst>
          </p:nvPr>
        </p:nvGraphicFramePr>
        <p:xfrm>
          <a:off x="3791744" y="970000"/>
          <a:ext cx="7678856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CEAB332-080F-41A5-A832-D203EEE1E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8</a:t>
            </a:fld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E667282-BCBA-44D9-A26C-D5FD9592719E}"/>
              </a:ext>
            </a:extLst>
          </p:cNvPr>
          <p:cNvSpPr txBox="1"/>
          <p:nvPr/>
        </p:nvSpPr>
        <p:spPr>
          <a:xfrm>
            <a:off x="272314" y="2048547"/>
            <a:ext cx="32156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previous school year, parents rated the safety of transport in the school environment as 4.67 on average. 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F2403F1-830B-412A-9232-C3A1541D28E0}"/>
              </a:ext>
            </a:extLst>
          </p:cNvPr>
          <p:cNvSpPr txBox="1"/>
          <p:nvPr/>
        </p:nvSpPr>
        <p:spPr>
          <a:xfrm>
            <a:off x="4131645" y="5749500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/>
              <a:t>1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5538B19-1D48-4E63-BC89-0FA1D37EEBB8}"/>
              </a:ext>
            </a:extLst>
          </p:cNvPr>
          <p:cNvSpPr txBox="1"/>
          <p:nvPr/>
        </p:nvSpPr>
        <p:spPr>
          <a:xfrm>
            <a:off x="5119618" y="5763400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/>
              <a:t>2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C15E1DF-6BF4-407E-B571-552C9A340311}"/>
              </a:ext>
            </a:extLst>
          </p:cNvPr>
          <p:cNvSpPr txBox="1"/>
          <p:nvPr/>
        </p:nvSpPr>
        <p:spPr>
          <a:xfrm>
            <a:off x="6167438" y="5784075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/>
              <a:t>3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344B429-163C-4858-81B7-44D33F38C223}"/>
              </a:ext>
            </a:extLst>
          </p:cNvPr>
          <p:cNvSpPr txBox="1"/>
          <p:nvPr/>
        </p:nvSpPr>
        <p:spPr>
          <a:xfrm>
            <a:off x="7210409" y="5794413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/>
              <a:t>4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F6021B8-43F2-44B0-8DA2-00B82D9121B3}"/>
              </a:ext>
            </a:extLst>
          </p:cNvPr>
          <p:cNvSpPr txBox="1"/>
          <p:nvPr/>
        </p:nvSpPr>
        <p:spPr>
          <a:xfrm>
            <a:off x="8203231" y="5790842"/>
            <a:ext cx="12051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/>
              <a:t>5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2315739-FA09-4C86-BE3B-A45F362404A6}"/>
              </a:ext>
            </a:extLst>
          </p:cNvPr>
          <p:cNvSpPr txBox="1"/>
          <p:nvPr/>
        </p:nvSpPr>
        <p:spPr>
          <a:xfrm>
            <a:off x="9214725" y="5784075"/>
            <a:ext cx="12051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/>
              <a:t>6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C80E5AA-9471-4BE5-BD0B-627D9AF8B7A7}"/>
              </a:ext>
            </a:extLst>
          </p:cNvPr>
          <p:cNvSpPr txBox="1"/>
          <p:nvPr/>
        </p:nvSpPr>
        <p:spPr>
          <a:xfrm>
            <a:off x="10257696" y="5794413"/>
            <a:ext cx="12051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hu-HU" dirty="0"/>
              <a:t>7 </a:t>
            </a:r>
            <a:r>
              <a:rPr lang="hu-HU" dirty="0" err="1"/>
              <a:t>rating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11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E80FD5-9F97-43A9-B27A-7F0C7634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back to how safe you felt driving around the school during the previous school year?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BDD1585-1B1C-4778-A588-91BA4A70D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553A8F-6B9A-644D-BF7C-B77E9BA1303E}" type="slidenum">
              <a:rPr lang="hu-HU" smtClean="0"/>
              <a:t>9</a:t>
            </a:fld>
            <a:endParaRPr lang="hu-HU" dirty="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7C54B3E1-F511-4200-A932-2876B814A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6539"/>
              </p:ext>
            </p:extLst>
          </p:nvPr>
        </p:nvGraphicFramePr>
        <p:xfrm>
          <a:off x="263525" y="908050"/>
          <a:ext cx="5832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7623E0-5ECD-4B7A-BDD0-45C1CB889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920402"/>
              </p:ext>
            </p:extLst>
          </p:nvPr>
        </p:nvGraphicFramePr>
        <p:xfrm>
          <a:off x="6096000" y="1196753"/>
          <a:ext cx="5616624" cy="506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53C328C3-09A5-4FBA-9D64-A7C6462633F2}"/>
              </a:ext>
            </a:extLst>
          </p:cNvPr>
          <p:cNvSpPr txBox="1"/>
          <p:nvPr/>
        </p:nvSpPr>
        <p:spPr>
          <a:xfrm>
            <a:off x="4151784" y="1907540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Average</a:t>
            </a:r>
            <a:r>
              <a:rPr lang="hu-HU" dirty="0"/>
              <a:t>: 3,72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D71BA13-694B-4B72-9979-8C08F9F8DBE7}"/>
              </a:ext>
            </a:extLst>
          </p:cNvPr>
          <p:cNvSpPr txBox="1"/>
          <p:nvPr/>
        </p:nvSpPr>
        <p:spPr>
          <a:xfrm>
            <a:off x="9984259" y="1722874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Average</a:t>
            </a:r>
            <a:r>
              <a:rPr lang="hu-HU" dirty="0"/>
              <a:t>: 5,13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D67D0A1-456F-4A22-B529-132F02012A35}"/>
              </a:ext>
            </a:extLst>
          </p:cNvPr>
          <p:cNvSpPr txBox="1"/>
          <p:nvPr/>
        </p:nvSpPr>
        <p:spPr>
          <a:xfrm>
            <a:off x="1127535" y="1038463"/>
            <a:ext cx="41044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Car</a:t>
            </a:r>
            <a:r>
              <a:rPr lang="hu-HU" dirty="0"/>
              <a:t>, </a:t>
            </a:r>
            <a:r>
              <a:rPr lang="hu-HU" dirty="0" err="1"/>
              <a:t>car</a:t>
            </a:r>
            <a:r>
              <a:rPr lang="hu-HU" dirty="0"/>
              <a:t> + </a:t>
            </a:r>
            <a:r>
              <a:rPr lang="hu-HU" dirty="0" err="1"/>
              <a:t>walking</a:t>
            </a:r>
            <a:r>
              <a:rPr lang="hu-HU" dirty="0"/>
              <a:t> (48 </a:t>
            </a:r>
            <a:r>
              <a:rPr lang="hu-HU" dirty="0" err="1"/>
              <a:t>person</a:t>
            </a:r>
            <a:r>
              <a:rPr lang="hu-HU" dirty="0"/>
              <a:t>)</a:t>
            </a:r>
          </a:p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381B0E7-9034-44F9-A9A8-3055D3E55658}"/>
              </a:ext>
            </a:extLst>
          </p:cNvPr>
          <p:cNvSpPr txBox="1"/>
          <p:nvPr/>
        </p:nvSpPr>
        <p:spPr>
          <a:xfrm>
            <a:off x="6744072" y="1052736"/>
            <a:ext cx="41044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Pedestrian</a:t>
            </a:r>
            <a:r>
              <a:rPr lang="hu-HU" dirty="0"/>
              <a:t> (7 </a:t>
            </a:r>
            <a:r>
              <a:rPr lang="hu-HU" dirty="0" err="1"/>
              <a:t>person</a:t>
            </a:r>
            <a:r>
              <a:rPr lang="hu-HU" dirty="0"/>
              <a:t>)</a:t>
            </a:r>
          </a:p>
          <a:p>
            <a:pPr algn="ctr"/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00D4A1B-445A-45D7-BBCB-5B7C8F4A2AC6}"/>
              </a:ext>
            </a:extLst>
          </p:cNvPr>
          <p:cNvSpPr txBox="1"/>
          <p:nvPr/>
        </p:nvSpPr>
        <p:spPr>
          <a:xfrm>
            <a:off x="263525" y="194706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7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FB3C9F0-F341-4FD9-878E-D69A0F40158F}"/>
              </a:ext>
            </a:extLst>
          </p:cNvPr>
          <p:cNvSpPr txBox="1"/>
          <p:nvPr/>
        </p:nvSpPr>
        <p:spPr>
          <a:xfrm>
            <a:off x="279591" y="253488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6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4BDB5B4-3B00-4662-B6C1-56F272F28AD3}"/>
              </a:ext>
            </a:extLst>
          </p:cNvPr>
          <p:cNvSpPr txBox="1"/>
          <p:nvPr/>
        </p:nvSpPr>
        <p:spPr>
          <a:xfrm>
            <a:off x="279591" y="312270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5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EE0F292-00A6-4204-B0E2-2217CF0698DD}"/>
              </a:ext>
            </a:extLst>
          </p:cNvPr>
          <p:cNvSpPr txBox="1"/>
          <p:nvPr/>
        </p:nvSpPr>
        <p:spPr>
          <a:xfrm>
            <a:off x="296634" y="3727620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4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146175A-8CC3-4BEB-A4A5-FA1B210ACDCC}"/>
              </a:ext>
            </a:extLst>
          </p:cNvPr>
          <p:cNvSpPr txBox="1"/>
          <p:nvPr/>
        </p:nvSpPr>
        <p:spPr>
          <a:xfrm>
            <a:off x="296634" y="4332537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3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1C21677-A907-4DFB-9B14-44EEE1FE94AD}"/>
              </a:ext>
            </a:extLst>
          </p:cNvPr>
          <p:cNvSpPr txBox="1"/>
          <p:nvPr/>
        </p:nvSpPr>
        <p:spPr>
          <a:xfrm>
            <a:off x="332105" y="4869160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2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71B6574-0878-41A0-B974-A0CA3D1BD24E}"/>
              </a:ext>
            </a:extLst>
          </p:cNvPr>
          <p:cNvSpPr txBox="1"/>
          <p:nvPr/>
        </p:nvSpPr>
        <p:spPr>
          <a:xfrm>
            <a:off x="279591" y="5474077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1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B76D056-6C08-46B0-92A6-351812AD4DB0}"/>
              </a:ext>
            </a:extLst>
          </p:cNvPr>
          <p:cNvSpPr txBox="1"/>
          <p:nvPr/>
        </p:nvSpPr>
        <p:spPr>
          <a:xfrm>
            <a:off x="6072333" y="194706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7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4ECDFE5-502A-4BA5-8C77-0D76785CAFB8}"/>
              </a:ext>
            </a:extLst>
          </p:cNvPr>
          <p:cNvSpPr txBox="1"/>
          <p:nvPr/>
        </p:nvSpPr>
        <p:spPr>
          <a:xfrm>
            <a:off x="6088399" y="253488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6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A9571E0-D873-41E1-A777-94BAE3F7AC10}"/>
              </a:ext>
            </a:extLst>
          </p:cNvPr>
          <p:cNvSpPr txBox="1"/>
          <p:nvPr/>
        </p:nvSpPr>
        <p:spPr>
          <a:xfrm>
            <a:off x="6088399" y="3122703"/>
            <a:ext cx="935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5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4CBCB04-80F3-4D26-AA33-41AE4422D91E}"/>
              </a:ext>
            </a:extLst>
          </p:cNvPr>
          <p:cNvSpPr txBox="1"/>
          <p:nvPr/>
        </p:nvSpPr>
        <p:spPr>
          <a:xfrm>
            <a:off x="6105442" y="3727620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4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4F96D22-64EB-4F59-8CAE-D3EFC99826A4}"/>
              </a:ext>
            </a:extLst>
          </p:cNvPr>
          <p:cNvSpPr txBox="1"/>
          <p:nvPr/>
        </p:nvSpPr>
        <p:spPr>
          <a:xfrm>
            <a:off x="6105442" y="4332537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3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D15262A-3514-4996-8D98-EAE46BBECE0D}"/>
              </a:ext>
            </a:extLst>
          </p:cNvPr>
          <p:cNvSpPr txBox="1"/>
          <p:nvPr/>
        </p:nvSpPr>
        <p:spPr>
          <a:xfrm>
            <a:off x="6140913" y="4869160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2 </a:t>
            </a:r>
            <a:r>
              <a:rPr lang="hu-HU" dirty="0" err="1"/>
              <a:t>rating</a:t>
            </a:r>
            <a:endParaRPr lang="hu-HU" dirty="0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4C075B4-003F-4975-ABA3-52D01917B446}"/>
              </a:ext>
            </a:extLst>
          </p:cNvPr>
          <p:cNvSpPr txBox="1"/>
          <p:nvPr/>
        </p:nvSpPr>
        <p:spPr>
          <a:xfrm>
            <a:off x="6088399" y="5474077"/>
            <a:ext cx="8309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hu-HU" dirty="0"/>
              <a:t>1 </a:t>
            </a:r>
            <a:r>
              <a:rPr lang="hu-HU" dirty="0" err="1"/>
              <a:t>rating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468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BKK new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C0E5F"/>
      </a:accent1>
      <a:accent2>
        <a:srgbClr val="B796BD"/>
      </a:accent2>
      <a:accent3>
        <a:srgbClr val="7F7F7F"/>
      </a:accent3>
      <a:accent4>
        <a:srgbClr val="C9C9C9"/>
      </a:accent4>
      <a:accent5>
        <a:srgbClr val="19506E"/>
      </a:accent5>
      <a:accent6>
        <a:srgbClr val="6B82BC"/>
      </a:accent6>
      <a:hlink>
        <a:srgbClr val="0563C1"/>
      </a:hlink>
      <a:folHlink>
        <a:srgbClr val="954F72"/>
      </a:folHlink>
    </a:clrScheme>
    <a:fontScheme name="1. egyéni sém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elrendezés_07_19" id="{8F2701AC-A672-48F7-AD81-64B980286F83}" vid="{C1ADB0BC-A0A8-44C7-B936-78CEE2EDAA4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F12631F7632C8409150CF79DC5E3E0E" ma:contentTypeVersion="2" ma:contentTypeDescription="Új dokumentum létrehozása." ma:contentTypeScope="" ma:versionID="cd314c0ce44e8fd8e4cdb533cb0fbc84">
  <xsd:schema xmlns:xsd="http://www.w3.org/2001/XMLSchema" xmlns:xs="http://www.w3.org/2001/XMLSchema" xmlns:p="http://schemas.microsoft.com/office/2006/metadata/properties" xmlns:ns2="d2d0c804-5f21-4e2c-9f85-7844d555290f" targetNamespace="http://schemas.microsoft.com/office/2006/metadata/properties" ma:root="true" ma:fieldsID="678cd966e5ad30f847630ea822d5b780" ns2:_="">
    <xsd:import namespace="d2d0c804-5f21-4e2c-9f85-7844d5552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0c804-5f21-4e2c-9f85-7844d55529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07455F-784C-4DF8-8DCB-56872A4BC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d0c804-5f21-4e2c-9f85-7844d5552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04AA9C-C26D-4B64-8005-552755CCBA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627E4-25B9-4AB3-9953-71CCEDB9A761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2d0c804-5f21-4e2c-9f85-7844d555290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BKK sablon</Template>
  <TotalTime>1570</TotalTime>
  <Words>775</Words>
  <Application>Microsoft Office PowerPoint</Application>
  <PresentationFormat>Szélesvásznú</PresentationFormat>
  <Paragraphs>150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Frutiger Next Pro</vt:lpstr>
      <vt:lpstr>Segoe UI</vt:lpstr>
      <vt:lpstr>Office-téma</vt:lpstr>
      <vt:lpstr>PowerPoint-bemutató</vt:lpstr>
      <vt:lpstr>Where your child starts school from? Total number of respondents: 76</vt:lpstr>
      <vt:lpstr>What grade is your child in? Total number of respondents: 76</vt:lpstr>
      <vt:lpstr>What modes of transport your child uses most often to get to school in good weather? Total respondents: 76</vt:lpstr>
      <vt:lpstr>What modes of transport your child uses most often to get to school in good weather? </vt:lpstr>
      <vt:lpstr>Your child travels independently or is accompanied to school?  Total number of respondents: 76 </vt:lpstr>
      <vt:lpstr>When does your child usually arrive at school?  Total number of respondents: 76</vt:lpstr>
      <vt:lpstr>Think back to how safe you felt driving around the school during the previous school year?  Total number of respondents: 76</vt:lpstr>
      <vt:lpstr>Think back to how safe you felt driving around the school during the previous school year?</vt:lpstr>
      <vt:lpstr>Would they change the way they go to school if they had a school bus?</vt:lpstr>
      <vt:lpstr>Let's assume that the conditions for cycling between school and home are improved. How likely do you think more people would cycle on this route as a result?  Total number of respondents: 75 </vt:lpstr>
      <vt:lpstr>To what extent do you think that the K+R stops for short stops help traffic and improve safety around the school?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KISS Balázs (BKK)</dc:creator>
  <cp:lastModifiedBy>SZŐKE László (BKK)</cp:lastModifiedBy>
  <cp:revision>139</cp:revision>
  <dcterms:created xsi:type="dcterms:W3CDTF">2022-08-04T08:58:28Z</dcterms:created>
  <dcterms:modified xsi:type="dcterms:W3CDTF">2024-11-20T14:44:40Z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0x010100AF12631F7632C8409150CF79DC5E3E0E</vt:lpwstr>
  </property>
</Properties>
</file>